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79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B5D8746-9FCA-4127-8967-224A541D6F16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</p14:sldIdLst>
        </p14:section>
        <p14:section name="webpack.config.js配置文件" id="{A84CB1DD-F6E3-4686-877E-33B0DEF181D7}">
          <p14:sldIdLst>
            <p14:sldId id="265"/>
            <p14:sldId id="266"/>
            <p14:sldId id="267"/>
          </p14:sldIdLst>
        </p14:section>
        <p14:section name="loader" id="{8CEB34BB-31E1-47E0-8024-76C8AA75E295}">
          <p14:sldIdLst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80"/>
            <p14:sldId id="279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4D0"/>
    <a:srgbClr val="03409B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0340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D1ECB9-AE64-4132-AD9E-4E0FE7C9B2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665163"/>
            <a:ext cx="9144000" cy="2387600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algn="ctr">
              <a:defRPr sz="6000" b="1">
                <a:ln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Vue</a:t>
            </a:r>
            <a:r>
              <a:rPr lang="zh-CN" altLang="en-US" dirty="0"/>
              <a:t>组件化开发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50FF624-C823-4437-9551-2F12D173C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讲师：赵延明</a:t>
            </a:r>
            <a:endParaRPr lang="en-US" altLang="zh-CN" dirty="0"/>
          </a:p>
          <a:p>
            <a:r>
              <a:rPr lang="zh-CN" altLang="en-US" dirty="0"/>
              <a:t>微博：</a:t>
            </a:r>
            <a:r>
              <a:rPr lang="en-US" altLang="zh-CN" dirty="0"/>
              <a:t>@</a:t>
            </a:r>
            <a:r>
              <a:rPr lang="en-US" altLang="zh-CN" dirty="0" err="1"/>
              <a:t>ym</a:t>
            </a:r>
            <a:r>
              <a:rPr lang="zh-CN" altLang="en-US" dirty="0"/>
              <a:t>赵延明</a:t>
            </a:r>
            <a:endParaRPr lang="en-US" altLang="zh-CN" dirty="0"/>
          </a:p>
          <a:p>
            <a:r>
              <a:rPr lang="zh-CN" altLang="en-US" dirty="0"/>
              <a:t>微信公众号：赵燕明</a:t>
            </a:r>
          </a:p>
        </p:txBody>
      </p:sp>
    </p:spTree>
    <p:extLst>
      <p:ext uri="{BB962C8B-B14F-4D97-AF65-F5344CB8AC3E}">
        <p14:creationId xmlns:p14="http://schemas.microsoft.com/office/powerpoint/2010/main" val="826295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3D4FE5-E7D6-48AE-867E-CD9F51F205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1216" y="881290"/>
            <a:ext cx="10952584" cy="46662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 b="1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组件化认识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C13B1F-DC43-4486-BBA1-DBDE751A7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216" y="1562327"/>
            <a:ext cx="10952584" cy="4614636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B1796E-8863-472E-8D17-FB117B5E3E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22309" cy="52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73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2">
            <a:extLst>
              <a:ext uri="{FF2B5EF4-FFF2-40B4-BE49-F238E27FC236}">
                <a16:creationId xmlns:a16="http://schemas.microsoft.com/office/drawing/2014/main" id="{21F6544F-1645-46B4-947F-FE268922414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1216" y="1527305"/>
            <a:ext cx="5148943" cy="4640329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4654A45B-431D-4F65-B7F7-2EA6DC18E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4310" y="1527305"/>
            <a:ext cx="5559490" cy="4649658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1EB558AA-CD70-4B85-9F0C-FBED167C37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1216" y="881290"/>
            <a:ext cx="10952584" cy="46662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 b="1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组件化认识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10DB21-5C7E-4EFF-B76E-4607634B74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22309" cy="52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14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092BECA-2D9B-400F-9BF0-597E18A658A5}"/>
              </a:ext>
            </a:extLst>
          </p:cNvPr>
          <p:cNvSpPr txBox="1"/>
          <p:nvPr userDrawn="1"/>
        </p:nvSpPr>
        <p:spPr>
          <a:xfrm>
            <a:off x="65314" y="3526972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2E74D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THANKS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4BFA9B-D34F-4E1A-A63E-F7473FCCAB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291" y="2004915"/>
            <a:ext cx="2181418" cy="105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30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5629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://cn.vuejs.org/v2/guide/installation.html#%E5%AF%B9%E4%B8%8D%E5%90%8C%E6%9E%84%E5%BB%BA%E7%89%88%E6%9C%AC%E7%9A%84%E8%A7%A3%E9%87%8A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B0EB8A-1775-45F9-AD4F-9D27E8ECCD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webpack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8C914B6-437E-4FDF-83BE-C0B5E53E9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1053" y="3593649"/>
            <a:ext cx="9144000" cy="1655762"/>
          </a:xfrm>
        </p:spPr>
        <p:txBody>
          <a:bodyPr/>
          <a:lstStyle/>
          <a:p>
            <a:r>
              <a:rPr lang="zh-CN" altLang="en-US" dirty="0"/>
              <a:t>讲师：赵延明</a:t>
            </a:r>
            <a:endParaRPr lang="en-US" altLang="zh-CN" dirty="0"/>
          </a:p>
          <a:p>
            <a:r>
              <a:rPr lang="zh-CN" altLang="en-US" dirty="0"/>
              <a:t>         微博：</a:t>
            </a:r>
            <a:r>
              <a:rPr lang="en-US" altLang="zh-CN" dirty="0"/>
              <a:t>@</a:t>
            </a:r>
            <a:r>
              <a:rPr lang="en-US" altLang="zh-CN" dirty="0" err="1"/>
              <a:t>ym</a:t>
            </a:r>
            <a:r>
              <a:rPr lang="zh-CN" altLang="en-US" dirty="0"/>
              <a:t>赵延明</a:t>
            </a:r>
            <a:endParaRPr lang="en-US" altLang="zh-CN" dirty="0"/>
          </a:p>
          <a:p>
            <a:r>
              <a:rPr lang="zh-CN" altLang="en-US" dirty="0"/>
              <a:t>微信：赵燕明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30545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lang="zh-CN" altLang="en-US" dirty="0"/>
              <a:t>入口和出口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127" y="805706"/>
            <a:ext cx="11337955" cy="5980988"/>
          </a:xfrm>
        </p:spPr>
        <p:txBody>
          <a:bodyPr/>
          <a:lstStyle/>
          <a:p>
            <a:r>
              <a:rPr lang="zh-CN" altLang="en-US" sz="1600" dirty="0"/>
              <a:t>我们考虑一下，如果每次使用</a:t>
            </a:r>
            <a:r>
              <a:rPr lang="en-US" altLang="zh-CN" sz="1600" dirty="0"/>
              <a:t>webpack</a:t>
            </a:r>
            <a:r>
              <a:rPr lang="zh-CN" altLang="en-US" sz="1600" dirty="0"/>
              <a:t>的命令都需要写上入口和出口作为参数，就非常麻烦，有没有一种方法可以将这两个参数写到配置中，在运行时，直接读取呢？</a:t>
            </a:r>
            <a:endParaRPr lang="en-US" altLang="zh-CN" sz="1600" dirty="0"/>
          </a:p>
          <a:p>
            <a:r>
              <a:rPr lang="zh-CN" altLang="en-US" sz="1600" dirty="0"/>
              <a:t>当然可以，就是创建一个</a:t>
            </a:r>
            <a:r>
              <a:rPr lang="en-US" altLang="zh-CN" sz="1600" dirty="0"/>
              <a:t>webpack.config.js</a:t>
            </a:r>
            <a:r>
              <a:rPr lang="zh-CN" altLang="en-US" sz="1600" dirty="0"/>
              <a:t>文件</a:t>
            </a:r>
            <a:endParaRPr lang="en-US" altLang="zh-CN" sz="1600" dirty="0"/>
          </a:p>
          <a:p>
            <a:pPr lvl="1"/>
            <a:r>
              <a:rPr lang="zh-CN" altLang="en-US" sz="1400" dirty="0"/>
              <a:t>注意文件只能采用</a:t>
            </a:r>
            <a:r>
              <a:rPr lang="en-US" altLang="zh-CN" sz="1400" dirty="0"/>
              <a:t>common.js</a:t>
            </a:r>
            <a:r>
              <a:rPr lang="zh-CN" altLang="en-US" sz="1400" dirty="0"/>
              <a:t>写法。不可以用</a:t>
            </a:r>
            <a:r>
              <a:rPr lang="en-US" altLang="zh-CN" sz="1400" dirty="0"/>
              <a:t>es6</a:t>
            </a:r>
            <a:r>
              <a:rPr lang="zh-CN" altLang="en-US" sz="1400" dirty="0"/>
              <a:t>模块化块，因为</a:t>
            </a:r>
            <a:r>
              <a:rPr lang="en-US" altLang="zh-CN" sz="1400" dirty="0"/>
              <a:t>node</a:t>
            </a:r>
            <a:r>
              <a:rPr lang="zh-CN" altLang="en-US" sz="1400" dirty="0"/>
              <a:t>天生支持</a:t>
            </a:r>
            <a:r>
              <a:rPr lang="en-US" altLang="zh-CN" sz="1400" dirty="0"/>
              <a:t>common.js</a:t>
            </a:r>
            <a:endParaRPr lang="zh-CN" altLang="en-US" sz="1400" dirty="0"/>
          </a:p>
          <a:p>
            <a:endParaRPr kumimoji="1" lang="zh-CN" altLang="en-US" sz="1600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FDC783B-A371-45EA-8E3D-78397A8CAC0B}"/>
              </a:ext>
            </a:extLst>
          </p:cNvPr>
          <p:cNvSpPr txBox="1">
            <a:spLocks/>
          </p:cNvSpPr>
          <p:nvPr/>
        </p:nvSpPr>
        <p:spPr>
          <a:xfrm>
            <a:off x="5978106" y="805706"/>
            <a:ext cx="5668977" cy="46146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E2071B3-677D-4496-A5A1-54FA49AC6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26" y="2420227"/>
            <a:ext cx="74295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92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kumimoji="1" lang="zh-CN" altLang="en-US" dirty="0"/>
              <a:t>局部安装</a:t>
            </a:r>
            <a:r>
              <a:rPr kumimoji="1" lang="en-US" altLang="zh-CN" dirty="0"/>
              <a:t>webpack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127" y="805706"/>
            <a:ext cx="11337955" cy="5980988"/>
          </a:xfrm>
        </p:spPr>
        <p:txBody>
          <a:bodyPr/>
          <a:lstStyle/>
          <a:p>
            <a:r>
              <a:rPr lang="zh-CN" altLang="en-US" sz="1600" dirty="0"/>
              <a:t>目前，我们使用的</a:t>
            </a:r>
            <a:r>
              <a:rPr lang="en-US" altLang="zh-CN" sz="1600" dirty="0"/>
              <a:t>webpack</a:t>
            </a:r>
            <a:r>
              <a:rPr lang="zh-CN" altLang="en-US" sz="1600" dirty="0"/>
              <a:t>是全局的</a:t>
            </a:r>
            <a:r>
              <a:rPr lang="en-US" altLang="zh-CN" sz="1600" dirty="0"/>
              <a:t>webpack</a:t>
            </a:r>
            <a:r>
              <a:rPr lang="zh-CN" altLang="en-US" sz="1600" dirty="0"/>
              <a:t>，如果我们想使用局部来打包呢？</a:t>
            </a:r>
          </a:p>
          <a:p>
            <a:pPr lvl="1"/>
            <a:r>
              <a:rPr lang="zh-CN" altLang="en-US" sz="1600" dirty="0"/>
              <a:t>因为一个项目往往依赖特定的</a:t>
            </a:r>
            <a:r>
              <a:rPr lang="en-US" altLang="zh-CN" sz="1600" dirty="0"/>
              <a:t>webpack</a:t>
            </a:r>
            <a:r>
              <a:rPr lang="zh-CN" altLang="en-US" sz="1600" dirty="0"/>
              <a:t>版本，全局的版本可能很这个项目的</a:t>
            </a:r>
            <a:r>
              <a:rPr lang="en-US" altLang="zh-CN" sz="1600" dirty="0"/>
              <a:t>webpack</a:t>
            </a:r>
            <a:r>
              <a:rPr lang="zh-CN" altLang="en-US" sz="1600" dirty="0"/>
              <a:t>版本不一致，导出打包出现问题。</a:t>
            </a:r>
          </a:p>
          <a:p>
            <a:pPr lvl="1"/>
            <a:r>
              <a:rPr lang="zh-CN" altLang="en-US" sz="1600" dirty="0"/>
              <a:t>所以通常一个项目，都有自己局部的</a:t>
            </a:r>
            <a:r>
              <a:rPr lang="en-US" altLang="zh-CN" sz="1600" dirty="0"/>
              <a:t>webpack</a:t>
            </a:r>
            <a:r>
              <a:rPr lang="zh-CN" altLang="en-US" sz="1600" dirty="0"/>
              <a:t>。</a:t>
            </a:r>
          </a:p>
          <a:p>
            <a:r>
              <a:rPr lang="zh-CN" altLang="en-US" sz="1600" dirty="0"/>
              <a:t>第一步，项目中需要安装自己局部的</a:t>
            </a:r>
            <a:r>
              <a:rPr lang="en-US" altLang="zh-CN" sz="1600" dirty="0"/>
              <a:t>webpack</a:t>
            </a:r>
          </a:p>
          <a:p>
            <a:pPr lvl="1"/>
            <a:r>
              <a:rPr lang="zh-CN" altLang="en-US" sz="1600" dirty="0"/>
              <a:t>这里我们让局部安装</a:t>
            </a:r>
            <a:r>
              <a:rPr lang="en-US" altLang="zh-CN" sz="1600" dirty="0"/>
              <a:t>webpack3.6.0</a:t>
            </a:r>
          </a:p>
          <a:p>
            <a:pPr lvl="1"/>
            <a:r>
              <a:rPr lang="en-US" altLang="zh-CN" sz="1600" dirty="0"/>
              <a:t>Vue CLI3</a:t>
            </a:r>
            <a:r>
              <a:rPr lang="zh-CN" altLang="en-US" sz="1600" dirty="0"/>
              <a:t>中已经升级到</a:t>
            </a:r>
            <a:r>
              <a:rPr lang="en-US" altLang="zh-CN" sz="1600" dirty="0"/>
              <a:t>webpack4</a:t>
            </a:r>
            <a:r>
              <a:rPr lang="zh-CN" altLang="en-US" sz="1600" dirty="0"/>
              <a:t>，但是它将配置文件隐藏了起来，所以查看起来不是很方便。</a:t>
            </a:r>
          </a:p>
          <a:p>
            <a:endParaRPr lang="en-US" altLang="zh-CN" sz="1600" dirty="0"/>
          </a:p>
          <a:p>
            <a:r>
              <a:rPr lang="zh-CN" altLang="en-US" sz="1600" dirty="0"/>
              <a:t>第二步，通过</a:t>
            </a:r>
            <a:r>
              <a:rPr lang="en-US" altLang="zh-CN" sz="1600" dirty="0" err="1"/>
              <a:t>node_modules</a:t>
            </a:r>
            <a:r>
              <a:rPr lang="en-US" altLang="zh-CN" sz="1600" dirty="0"/>
              <a:t>/.bin/webpack</a:t>
            </a:r>
            <a:r>
              <a:rPr lang="zh-CN" altLang="en-US" sz="1600" dirty="0"/>
              <a:t>启动</a:t>
            </a:r>
            <a:r>
              <a:rPr lang="en-US" altLang="zh-CN" sz="1600" dirty="0"/>
              <a:t>webpack</a:t>
            </a:r>
            <a:r>
              <a:rPr lang="zh-CN" altLang="en-US" sz="1600" dirty="0"/>
              <a:t>打包</a:t>
            </a:r>
            <a:endParaRPr kumimoji="1" lang="zh-CN" altLang="en-US" sz="1600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FDC783B-A371-45EA-8E3D-78397A8CAC0B}"/>
              </a:ext>
            </a:extLst>
          </p:cNvPr>
          <p:cNvSpPr txBox="1">
            <a:spLocks/>
          </p:cNvSpPr>
          <p:nvPr/>
        </p:nvSpPr>
        <p:spPr>
          <a:xfrm>
            <a:off x="5978106" y="805706"/>
            <a:ext cx="5668977" cy="46146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599B776-AA86-4B49-95DC-2A079DB53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317" y="2594219"/>
            <a:ext cx="4038600" cy="3429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0CE2EC1-61F8-4ACF-ADCE-47D13ABF5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36" y="3603382"/>
            <a:ext cx="2755900" cy="317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B0DA367-6D9F-419D-8F8A-0B1BE4A28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646" y="3603382"/>
            <a:ext cx="5425162" cy="213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573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lang="en-US" altLang="zh-CN" dirty="0" err="1"/>
              <a:t>package.json</a:t>
            </a:r>
            <a:r>
              <a:rPr lang="zh-CN" altLang="en-US" dirty="0"/>
              <a:t>中定义启动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127" y="805706"/>
            <a:ext cx="11337955" cy="5980988"/>
          </a:xfrm>
        </p:spPr>
        <p:txBody>
          <a:bodyPr/>
          <a:lstStyle/>
          <a:p>
            <a:r>
              <a:rPr lang="zh-CN" altLang="en-US" dirty="0"/>
              <a:t>但是，每次执行都敲这么一长串有没有觉得不方便呢？</a:t>
            </a:r>
            <a:endParaRPr lang="en-US" altLang="zh-CN" dirty="0"/>
          </a:p>
          <a:p>
            <a:pPr lvl="1"/>
            <a:r>
              <a:rPr lang="en-US" altLang="zh-CN" dirty="0"/>
              <a:t>OK</a:t>
            </a:r>
            <a:r>
              <a:rPr lang="zh-CN" altLang="en-US" dirty="0"/>
              <a:t>，我们可以在</a:t>
            </a:r>
            <a:r>
              <a:rPr lang="en-US" altLang="zh-CN" dirty="0" err="1"/>
              <a:t>package.json</a:t>
            </a:r>
            <a:r>
              <a:rPr lang="zh-CN" altLang="en-US" dirty="0"/>
              <a:t>的</a:t>
            </a:r>
            <a:r>
              <a:rPr lang="en-US" altLang="zh-CN" dirty="0"/>
              <a:t>scripts</a:t>
            </a:r>
            <a:r>
              <a:rPr lang="zh-CN" altLang="en-US" dirty="0"/>
              <a:t>中定义自己的执行脚本。</a:t>
            </a:r>
            <a:endParaRPr lang="en-US" altLang="zh-CN" dirty="0"/>
          </a:p>
          <a:p>
            <a:r>
              <a:rPr lang="en-US" altLang="zh-CN" dirty="0" err="1"/>
              <a:t>package.json</a:t>
            </a:r>
            <a:r>
              <a:rPr lang="zh-CN" altLang="en-US" dirty="0"/>
              <a:t>中的</a:t>
            </a:r>
            <a:r>
              <a:rPr lang="en-US" altLang="zh-CN" dirty="0"/>
              <a:t>scripts</a:t>
            </a:r>
            <a:r>
              <a:rPr lang="zh-CN" altLang="en-US" dirty="0"/>
              <a:t>的脚本在执行时，会按照一定的顺序寻找命令对应的位置。</a:t>
            </a:r>
          </a:p>
          <a:p>
            <a:pPr lvl="1"/>
            <a:r>
              <a:rPr lang="zh-CN" altLang="en-US" dirty="0"/>
              <a:t>首先，会寻找本地的</a:t>
            </a:r>
            <a:r>
              <a:rPr lang="en-US" altLang="zh-CN" dirty="0" err="1"/>
              <a:t>node_modules</a:t>
            </a:r>
            <a:r>
              <a:rPr lang="en-US" altLang="zh-CN" dirty="0"/>
              <a:t>/.bin</a:t>
            </a:r>
            <a:r>
              <a:rPr lang="zh-CN" altLang="en-US" dirty="0"/>
              <a:t>路径中对应的命令。</a:t>
            </a:r>
          </a:p>
          <a:p>
            <a:pPr lvl="1"/>
            <a:r>
              <a:rPr lang="zh-CN" altLang="en-US" dirty="0"/>
              <a:t>如果没有找到，会去全局的环境变量中寻找。</a:t>
            </a:r>
          </a:p>
          <a:p>
            <a:pPr lvl="1"/>
            <a:r>
              <a:rPr lang="zh-CN" altLang="en-US" dirty="0"/>
              <a:t>如何执行我们的</a:t>
            </a:r>
            <a:r>
              <a:rPr lang="en-US" altLang="zh-CN" dirty="0"/>
              <a:t>build</a:t>
            </a:r>
            <a:r>
              <a:rPr lang="zh-CN" altLang="en-US" dirty="0"/>
              <a:t>指令呢？</a:t>
            </a:r>
          </a:p>
          <a:p>
            <a:endParaRPr kumimoji="1"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FDC783B-A371-45EA-8E3D-78397A8CAC0B}"/>
              </a:ext>
            </a:extLst>
          </p:cNvPr>
          <p:cNvSpPr txBox="1">
            <a:spLocks/>
          </p:cNvSpPr>
          <p:nvPr/>
        </p:nvSpPr>
        <p:spPr>
          <a:xfrm>
            <a:off x="5978106" y="805706"/>
            <a:ext cx="5668977" cy="46146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55E6294-3381-4D9D-A397-C4B15F40F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619" y="2989685"/>
            <a:ext cx="1993900" cy="3683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3BA26FE-00D2-4921-AE39-06D3D1704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011" y="2989685"/>
            <a:ext cx="4688715" cy="320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0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/>
              <a:t>loader</a:t>
            </a:r>
            <a:r>
              <a:rPr lang="zh-CN" altLang="en-US" dirty="0"/>
              <a:t>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127" y="805706"/>
            <a:ext cx="11337955" cy="5980988"/>
          </a:xfrm>
        </p:spPr>
        <p:txBody>
          <a:bodyPr/>
          <a:lstStyle/>
          <a:p>
            <a:r>
              <a:rPr lang="en-US" altLang="zh-CN" dirty="0"/>
              <a:t>loader</a:t>
            </a:r>
            <a:r>
              <a:rPr lang="zh-CN" altLang="en-US" dirty="0"/>
              <a:t>是</a:t>
            </a:r>
            <a:r>
              <a:rPr lang="en-US" altLang="zh-CN" dirty="0"/>
              <a:t>webpack</a:t>
            </a:r>
            <a:r>
              <a:rPr lang="zh-CN" altLang="en-US" dirty="0"/>
              <a:t>中一个非常核心的概念。</a:t>
            </a:r>
            <a:endParaRPr lang="en-US" altLang="zh-CN" dirty="0"/>
          </a:p>
          <a:p>
            <a:r>
              <a:rPr lang="en-US" altLang="zh-CN" dirty="0"/>
              <a:t>webpack</a:t>
            </a:r>
            <a:r>
              <a:rPr lang="zh-CN" altLang="en-US" dirty="0"/>
              <a:t>用来做什么呢？</a:t>
            </a:r>
          </a:p>
          <a:p>
            <a:pPr lvl="1"/>
            <a:r>
              <a:rPr lang="zh-CN" altLang="en-US" dirty="0"/>
              <a:t>在我们之前的实例中，我们主要是用</a:t>
            </a:r>
            <a:r>
              <a:rPr lang="en-US" altLang="zh-CN" dirty="0"/>
              <a:t>webpack</a:t>
            </a:r>
            <a:r>
              <a:rPr lang="zh-CN" altLang="en-US" dirty="0"/>
              <a:t>来处理我们写的</a:t>
            </a:r>
            <a:r>
              <a:rPr lang="en-US" altLang="zh-CN" dirty="0" err="1"/>
              <a:t>js</a:t>
            </a:r>
            <a:r>
              <a:rPr lang="zh-CN" altLang="en-US" dirty="0"/>
              <a:t>代码，并且</a:t>
            </a:r>
            <a:r>
              <a:rPr lang="en-US" altLang="zh-CN" dirty="0"/>
              <a:t>webpack</a:t>
            </a:r>
            <a:r>
              <a:rPr lang="zh-CN" altLang="en-US" dirty="0"/>
              <a:t>会自动处理</a:t>
            </a:r>
            <a:r>
              <a:rPr lang="en-US" altLang="zh-CN" dirty="0" err="1"/>
              <a:t>js</a:t>
            </a:r>
            <a:r>
              <a:rPr lang="zh-CN" altLang="en-US" dirty="0"/>
              <a:t>之间相关的依赖。</a:t>
            </a:r>
          </a:p>
          <a:p>
            <a:pPr lvl="1"/>
            <a:r>
              <a:rPr lang="zh-CN" altLang="en-US" dirty="0"/>
              <a:t>但是，在开发中我们不仅仅有基本的</a:t>
            </a:r>
            <a:r>
              <a:rPr lang="en-US" altLang="zh-CN" dirty="0" err="1"/>
              <a:t>js</a:t>
            </a:r>
            <a:r>
              <a:rPr lang="zh-CN" altLang="en-US" dirty="0"/>
              <a:t>代码处理，我们也需要加载</a:t>
            </a:r>
            <a:r>
              <a:rPr lang="en-US" altLang="zh-CN" dirty="0" err="1"/>
              <a:t>css</a:t>
            </a:r>
            <a:r>
              <a:rPr lang="zh-CN" altLang="en-US" dirty="0"/>
              <a:t>、图片，也包括一些高级的将</a:t>
            </a:r>
            <a:r>
              <a:rPr lang="en-US" altLang="zh-CN" dirty="0"/>
              <a:t>ES6</a:t>
            </a:r>
            <a:r>
              <a:rPr lang="zh-CN" altLang="en-US" dirty="0"/>
              <a:t>转成</a:t>
            </a:r>
            <a:r>
              <a:rPr lang="en-US" altLang="zh-CN" dirty="0"/>
              <a:t>ES5</a:t>
            </a:r>
            <a:r>
              <a:rPr lang="zh-CN" altLang="en-US" dirty="0"/>
              <a:t>代码，将</a:t>
            </a:r>
            <a:r>
              <a:rPr lang="en-US" altLang="zh-CN" dirty="0"/>
              <a:t>TypeScript</a:t>
            </a:r>
            <a:r>
              <a:rPr lang="zh-CN" altLang="en-US" dirty="0"/>
              <a:t>转成</a:t>
            </a:r>
            <a:r>
              <a:rPr lang="en-US" altLang="zh-CN" dirty="0"/>
              <a:t>ES5</a:t>
            </a:r>
            <a:r>
              <a:rPr lang="zh-CN" altLang="en-US" dirty="0"/>
              <a:t>代码，将</a:t>
            </a:r>
            <a:r>
              <a:rPr lang="en-US" altLang="zh-CN" dirty="0" err="1"/>
              <a:t>scss</a:t>
            </a:r>
            <a:r>
              <a:rPr lang="zh-CN" altLang="en-US" dirty="0"/>
              <a:t>、</a:t>
            </a:r>
            <a:r>
              <a:rPr lang="en-US" altLang="zh-CN" dirty="0"/>
              <a:t>less</a:t>
            </a:r>
            <a:r>
              <a:rPr lang="zh-CN" altLang="en-US" dirty="0"/>
              <a:t>转成</a:t>
            </a:r>
            <a:r>
              <a:rPr lang="en-US" altLang="zh-CN" dirty="0" err="1"/>
              <a:t>css</a:t>
            </a:r>
            <a:r>
              <a:rPr lang="zh-CN" altLang="en-US" dirty="0"/>
              <a:t>，将</a:t>
            </a:r>
            <a:r>
              <a:rPr lang="en-US" altLang="zh-CN" dirty="0"/>
              <a:t>.</a:t>
            </a:r>
            <a:r>
              <a:rPr lang="en-US" altLang="zh-CN" dirty="0" err="1"/>
              <a:t>jsx</a:t>
            </a:r>
            <a:r>
              <a:rPr lang="zh-CN" altLang="en-US" dirty="0"/>
              <a:t>、</a:t>
            </a:r>
            <a:r>
              <a:rPr lang="en-US" altLang="zh-CN" dirty="0"/>
              <a:t>.</a:t>
            </a:r>
            <a:r>
              <a:rPr lang="en-US" altLang="zh-CN" dirty="0" err="1"/>
              <a:t>vue</a:t>
            </a:r>
            <a:r>
              <a:rPr lang="zh-CN" altLang="en-US" dirty="0"/>
              <a:t>文件转成</a:t>
            </a:r>
            <a:r>
              <a:rPr lang="en-US" altLang="zh-CN" dirty="0" err="1"/>
              <a:t>js</a:t>
            </a:r>
            <a:r>
              <a:rPr lang="zh-CN" altLang="en-US" dirty="0"/>
              <a:t>文件等等。</a:t>
            </a:r>
          </a:p>
          <a:p>
            <a:pPr lvl="1"/>
            <a:r>
              <a:rPr lang="zh-CN" altLang="en-US" dirty="0"/>
              <a:t>对于</a:t>
            </a:r>
            <a:r>
              <a:rPr lang="en-US" altLang="zh-CN" dirty="0"/>
              <a:t>webpack</a:t>
            </a:r>
            <a:r>
              <a:rPr lang="zh-CN" altLang="en-US" dirty="0"/>
              <a:t>本身的能力来说，对于这些转化是不支持的。</a:t>
            </a:r>
          </a:p>
          <a:p>
            <a:pPr lvl="1"/>
            <a:r>
              <a:rPr lang="zh-CN" altLang="en-US" dirty="0"/>
              <a:t>那怎么办呢？给</a:t>
            </a:r>
            <a:r>
              <a:rPr lang="en-US" altLang="zh-CN" dirty="0"/>
              <a:t>webpack</a:t>
            </a:r>
            <a:r>
              <a:rPr lang="zh-CN" altLang="en-US" dirty="0"/>
              <a:t>扩展对应的</a:t>
            </a:r>
            <a:r>
              <a:rPr lang="en-US" altLang="zh-CN" dirty="0"/>
              <a:t>loader</a:t>
            </a:r>
            <a:r>
              <a:rPr lang="zh-CN" altLang="en-US" dirty="0"/>
              <a:t>就可以啦。</a:t>
            </a:r>
            <a:endParaRPr lang="en-US" altLang="zh-CN" dirty="0"/>
          </a:p>
          <a:p>
            <a:r>
              <a:rPr lang="en-US" altLang="zh-CN" dirty="0"/>
              <a:t>loader</a:t>
            </a:r>
            <a:r>
              <a:rPr lang="zh-CN" altLang="en-US" dirty="0"/>
              <a:t>使用过程：</a:t>
            </a:r>
          </a:p>
          <a:p>
            <a:pPr lvl="1"/>
            <a:r>
              <a:rPr lang="zh-CN" altLang="en-US" dirty="0"/>
              <a:t>步骤一：通过</a:t>
            </a:r>
            <a:r>
              <a:rPr lang="en-US" altLang="zh-CN" dirty="0" err="1"/>
              <a:t>npm</a:t>
            </a:r>
            <a:r>
              <a:rPr lang="zh-CN" altLang="en-US" dirty="0"/>
              <a:t>安装需要使用的</a:t>
            </a:r>
            <a:r>
              <a:rPr lang="en-US" altLang="zh-CN" dirty="0"/>
              <a:t>loader</a:t>
            </a:r>
          </a:p>
          <a:p>
            <a:pPr lvl="1"/>
            <a:r>
              <a:rPr lang="zh-CN" altLang="en-US" dirty="0"/>
              <a:t>步骤二：在</a:t>
            </a:r>
            <a:r>
              <a:rPr lang="en-US" altLang="zh-CN" dirty="0"/>
              <a:t>webpack.config.js</a:t>
            </a:r>
            <a:r>
              <a:rPr lang="zh-CN" altLang="en-US" dirty="0"/>
              <a:t>中的</a:t>
            </a:r>
            <a:r>
              <a:rPr lang="en-US" altLang="zh-CN" dirty="0"/>
              <a:t>modules</a:t>
            </a:r>
            <a:r>
              <a:rPr lang="zh-CN" altLang="en-US" dirty="0"/>
              <a:t>关键字下进行配置</a:t>
            </a:r>
          </a:p>
          <a:p>
            <a:r>
              <a:rPr lang="zh-CN" altLang="en-US" dirty="0"/>
              <a:t>大部分</a:t>
            </a:r>
            <a:r>
              <a:rPr lang="en-US" altLang="zh-CN" dirty="0"/>
              <a:t>loader</a:t>
            </a:r>
            <a:r>
              <a:rPr lang="zh-CN" altLang="en-US" dirty="0"/>
              <a:t>我们都可以在</a:t>
            </a:r>
            <a:r>
              <a:rPr lang="en-US" altLang="zh-CN" dirty="0"/>
              <a:t>webpack</a:t>
            </a:r>
            <a:r>
              <a:rPr lang="zh-CN" altLang="en-US" dirty="0"/>
              <a:t>的官网中找到，并且学习对应的用法。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FDC783B-A371-45EA-8E3D-78397A8CAC0B}"/>
              </a:ext>
            </a:extLst>
          </p:cNvPr>
          <p:cNvSpPr txBox="1">
            <a:spLocks/>
          </p:cNvSpPr>
          <p:nvPr/>
        </p:nvSpPr>
        <p:spPr>
          <a:xfrm>
            <a:off x="5978106" y="805706"/>
            <a:ext cx="5668977" cy="46146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40634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kumimoji="1" lang="en-US" altLang="zh-CN" dirty="0" err="1"/>
              <a:t>css</a:t>
            </a:r>
            <a:r>
              <a:rPr kumimoji="1" lang="zh-CN" altLang="en-US" dirty="0"/>
              <a:t>文件处理 </a:t>
            </a:r>
            <a:r>
              <a:rPr kumimoji="1" lang="en-US" altLang="zh-CN" dirty="0"/>
              <a:t>-</a:t>
            </a:r>
            <a:r>
              <a:rPr kumimoji="1" lang="zh-CN" altLang="en-US" dirty="0"/>
              <a:t> 准备工作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127" y="805706"/>
            <a:ext cx="11337955" cy="5980988"/>
          </a:xfrm>
        </p:spPr>
        <p:txBody>
          <a:bodyPr/>
          <a:lstStyle/>
          <a:p>
            <a:r>
              <a:rPr lang="zh-CN" altLang="en-US" dirty="0"/>
              <a:t>项目开发过程中，我们必然需要添加很多的样式，而样式我们往往写到一个单独的文件中。</a:t>
            </a:r>
            <a:endParaRPr lang="en-US" altLang="zh-CN" dirty="0"/>
          </a:p>
          <a:p>
            <a:pPr lvl="1"/>
            <a:r>
              <a:rPr lang="zh-CN" altLang="en-US" dirty="0"/>
              <a:t>在</a:t>
            </a:r>
            <a:r>
              <a:rPr lang="en-US" altLang="zh-CN" dirty="0" err="1"/>
              <a:t>src</a:t>
            </a:r>
            <a:r>
              <a:rPr lang="zh-CN" altLang="en-US" dirty="0"/>
              <a:t>目录中，创建一个</a:t>
            </a:r>
            <a:r>
              <a:rPr lang="en-US" altLang="zh-CN" dirty="0" err="1"/>
              <a:t>css</a:t>
            </a:r>
            <a:r>
              <a:rPr lang="zh-CN" altLang="en-US" dirty="0"/>
              <a:t>文件，其中创建一个</a:t>
            </a:r>
            <a:r>
              <a:rPr lang="en-US" altLang="zh-CN" dirty="0"/>
              <a:t>normal.css</a:t>
            </a:r>
            <a:r>
              <a:rPr lang="zh-CN" altLang="en-US" dirty="0"/>
              <a:t>文件。</a:t>
            </a:r>
          </a:p>
          <a:p>
            <a:pPr lvl="1"/>
            <a:r>
              <a:rPr lang="zh-CN" altLang="en-US" dirty="0"/>
              <a:t>我们也可以重新组织文件的目录结构，将零散的</a:t>
            </a:r>
            <a:r>
              <a:rPr lang="en-US" altLang="zh-CN" dirty="0" err="1"/>
              <a:t>js</a:t>
            </a:r>
            <a:r>
              <a:rPr lang="zh-CN" altLang="en-US" dirty="0"/>
              <a:t>文件放在一个</a:t>
            </a:r>
            <a:r>
              <a:rPr lang="en-US" altLang="zh-CN" dirty="0" err="1"/>
              <a:t>js</a:t>
            </a:r>
            <a:r>
              <a:rPr lang="zh-CN" altLang="en-US" dirty="0"/>
              <a:t>文件夹中。</a:t>
            </a:r>
          </a:p>
          <a:p>
            <a:r>
              <a:rPr lang="en-US" altLang="zh-CN" dirty="0"/>
              <a:t>normal.css</a:t>
            </a:r>
            <a:r>
              <a:rPr lang="zh-CN" altLang="en-US" dirty="0"/>
              <a:t>中的代码非常简单，就是将</a:t>
            </a:r>
            <a:r>
              <a:rPr lang="en-US" altLang="zh-CN" dirty="0"/>
              <a:t>body</a:t>
            </a:r>
            <a:r>
              <a:rPr lang="zh-CN" altLang="en-US" dirty="0"/>
              <a:t>设置为</a:t>
            </a:r>
            <a:r>
              <a:rPr lang="en-US" altLang="zh-CN" dirty="0"/>
              <a:t>red</a:t>
            </a:r>
            <a:endParaRPr lang="zh-CN" altLang="en-US" dirty="0"/>
          </a:p>
          <a:p>
            <a:r>
              <a:rPr lang="zh-CN" altLang="en-US" dirty="0"/>
              <a:t>但是，这个时候</a:t>
            </a:r>
            <a:r>
              <a:rPr lang="en-US" altLang="zh-CN" dirty="0"/>
              <a:t>normal.css</a:t>
            </a:r>
            <a:r>
              <a:rPr lang="zh-CN" altLang="en-US" dirty="0"/>
              <a:t>中的样式会生效吗？</a:t>
            </a:r>
          </a:p>
          <a:p>
            <a:pPr lvl="1"/>
            <a:r>
              <a:rPr lang="zh-CN" altLang="en-US" dirty="0"/>
              <a:t>当然不会，因为我们压根就没有引用它。</a:t>
            </a:r>
          </a:p>
          <a:p>
            <a:pPr lvl="1"/>
            <a:r>
              <a:rPr lang="en-US" altLang="zh-CN" dirty="0"/>
              <a:t>webpack</a:t>
            </a:r>
            <a:r>
              <a:rPr lang="zh-CN" altLang="en-US" dirty="0"/>
              <a:t>也不可能找到它，因为我们只有一个入口，</a:t>
            </a:r>
            <a:r>
              <a:rPr lang="en-US" altLang="zh-CN" dirty="0"/>
              <a:t>webpack</a:t>
            </a:r>
            <a:r>
              <a:rPr lang="zh-CN" altLang="en-US" dirty="0"/>
              <a:t>会从入口开始查找其他依赖的文件。</a:t>
            </a:r>
          </a:p>
          <a:p>
            <a:endParaRPr lang="en-US" altLang="zh-CN" dirty="0"/>
          </a:p>
          <a:p>
            <a:r>
              <a:rPr lang="zh-CN" altLang="en-US" dirty="0"/>
              <a:t>在入口文件中引用：</a:t>
            </a:r>
            <a:endParaRPr kumimoji="1"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FDC783B-A371-45EA-8E3D-78397A8CAC0B}"/>
              </a:ext>
            </a:extLst>
          </p:cNvPr>
          <p:cNvSpPr txBox="1">
            <a:spLocks/>
          </p:cNvSpPr>
          <p:nvPr/>
        </p:nvSpPr>
        <p:spPr>
          <a:xfrm>
            <a:off x="5978106" y="805706"/>
            <a:ext cx="5668977" cy="46146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2B3BAC-B78F-473A-A182-EC8D00A47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26" y="4223615"/>
            <a:ext cx="4019775" cy="23934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94F7FE9-69E8-4B3A-BDC5-5E1E31133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901" y="4223615"/>
            <a:ext cx="2670753" cy="7040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1C7E76B-DC2D-4BC2-AAE2-665AF6E7A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654" y="4223615"/>
            <a:ext cx="4780771" cy="200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47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kumimoji="1" lang="en-US" altLang="zh-CN" dirty="0" err="1"/>
              <a:t>css</a:t>
            </a:r>
            <a:r>
              <a:rPr kumimoji="1" lang="zh-CN" altLang="en-US" dirty="0"/>
              <a:t>文件处理 </a:t>
            </a:r>
            <a:r>
              <a:rPr kumimoji="1" lang="mr-IN" altLang="zh-CN" dirty="0"/>
              <a:t>–</a:t>
            </a:r>
            <a:r>
              <a:rPr kumimoji="1" lang="zh-CN" altLang="en-US" dirty="0"/>
              <a:t> </a:t>
            </a:r>
            <a:r>
              <a:rPr lang="zh-CN" altLang="en-US" dirty="0"/>
              <a:t>打包报错信息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127" y="805706"/>
            <a:ext cx="11337955" cy="5980988"/>
          </a:xfrm>
        </p:spPr>
        <p:txBody>
          <a:bodyPr/>
          <a:lstStyle/>
          <a:p>
            <a:r>
              <a:rPr lang="zh-CN" altLang="en-US" dirty="0"/>
              <a:t>重新打包，会出现如下错误：</a:t>
            </a:r>
            <a:endParaRPr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这个错误告诉我们：加载</a:t>
            </a:r>
            <a:r>
              <a:rPr kumimoji="1" lang="en-US" altLang="zh-CN" dirty="0"/>
              <a:t>normal.css</a:t>
            </a:r>
            <a:r>
              <a:rPr kumimoji="1" lang="zh-CN" altLang="en-US" dirty="0"/>
              <a:t>文件必须有对应的</a:t>
            </a:r>
            <a:r>
              <a:rPr kumimoji="1" lang="en-US" altLang="zh-CN" dirty="0"/>
              <a:t>loader</a:t>
            </a:r>
            <a:r>
              <a:rPr kumimoji="1" lang="zh-CN" altLang="en-US" dirty="0"/>
              <a:t>。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FDC783B-A371-45EA-8E3D-78397A8CAC0B}"/>
              </a:ext>
            </a:extLst>
          </p:cNvPr>
          <p:cNvSpPr txBox="1">
            <a:spLocks/>
          </p:cNvSpPr>
          <p:nvPr/>
        </p:nvSpPr>
        <p:spPr>
          <a:xfrm>
            <a:off x="5978106" y="805706"/>
            <a:ext cx="5668977" cy="46146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85F8038-3F4D-4721-B720-27BCC2118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613" y="1266971"/>
            <a:ext cx="10113877" cy="284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34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lang="en-US" altLang="zh-CN" dirty="0" err="1"/>
              <a:t>css</a:t>
            </a:r>
            <a:r>
              <a:rPr lang="zh-CN" altLang="en-US" dirty="0"/>
              <a:t>文件处理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 err="1"/>
              <a:t>css</a:t>
            </a:r>
            <a:r>
              <a:rPr lang="en-US" altLang="zh-CN" dirty="0"/>
              <a:t>-loader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127" y="805706"/>
            <a:ext cx="11337955" cy="5980988"/>
          </a:xfrm>
        </p:spPr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webpack</a:t>
            </a:r>
            <a:r>
              <a:rPr lang="zh-CN" altLang="en-US" dirty="0"/>
              <a:t>的官方中，我们可以找到如下关于样式的</a:t>
            </a:r>
            <a:r>
              <a:rPr lang="en-US" altLang="zh-CN" dirty="0"/>
              <a:t>loader</a:t>
            </a:r>
            <a:r>
              <a:rPr lang="zh-CN" altLang="en-US" dirty="0"/>
              <a:t>使用方法：</a:t>
            </a:r>
            <a:endParaRPr lang="en-US" altLang="zh-CN" dirty="0"/>
          </a:p>
          <a:p>
            <a:r>
              <a:rPr lang="zh-CN" altLang="en-US" dirty="0"/>
              <a:t>按照官方配置</a:t>
            </a:r>
            <a:r>
              <a:rPr lang="en-US" altLang="zh-CN" dirty="0"/>
              <a:t>webpack.config.js</a:t>
            </a:r>
            <a:r>
              <a:rPr lang="zh-CN" altLang="en-US" dirty="0"/>
              <a:t>文件</a:t>
            </a:r>
          </a:p>
          <a:p>
            <a:pPr lvl="1"/>
            <a:r>
              <a:rPr lang="zh-CN" altLang="en-US" dirty="0"/>
              <a:t>注意：配置中有一个</a:t>
            </a:r>
            <a:r>
              <a:rPr lang="en-US" altLang="zh-CN" dirty="0"/>
              <a:t>style-loader</a:t>
            </a:r>
            <a:r>
              <a:rPr lang="zh-CN" altLang="en-US" dirty="0"/>
              <a:t>，我们并不知道它是什么，所以可以暂时不进行配置。</a:t>
            </a:r>
          </a:p>
          <a:p>
            <a:endParaRPr lang="en-US" altLang="zh-CN" dirty="0"/>
          </a:p>
          <a:p>
            <a:r>
              <a:rPr lang="zh-CN" altLang="en-US" dirty="0"/>
              <a:t>重新打包项目：</a:t>
            </a:r>
            <a:endParaRPr lang="en-US" altLang="zh-CN" dirty="0"/>
          </a:p>
          <a:p>
            <a:r>
              <a:rPr lang="zh-CN" altLang="en-US" dirty="0"/>
              <a:t>但是，运行</a:t>
            </a:r>
            <a:r>
              <a:rPr lang="en-US" altLang="zh-CN" dirty="0"/>
              <a:t>index.html</a:t>
            </a:r>
            <a:r>
              <a:rPr lang="zh-CN" altLang="en-US" dirty="0"/>
              <a:t>，你会发现样式并没有生效。</a:t>
            </a:r>
          </a:p>
          <a:p>
            <a:pPr lvl="1"/>
            <a:r>
              <a:rPr lang="zh-CN" altLang="en-US" dirty="0"/>
              <a:t>原因是</a:t>
            </a:r>
            <a:r>
              <a:rPr lang="en-US" altLang="zh-CN" dirty="0" err="1"/>
              <a:t>css</a:t>
            </a:r>
            <a:r>
              <a:rPr lang="en-US" altLang="zh-CN" dirty="0"/>
              <a:t>-loader</a:t>
            </a:r>
            <a:r>
              <a:rPr lang="zh-CN" altLang="en-US" dirty="0"/>
              <a:t>只负责加载</a:t>
            </a:r>
            <a:r>
              <a:rPr lang="en-US" altLang="zh-CN" dirty="0" err="1"/>
              <a:t>css</a:t>
            </a:r>
            <a:r>
              <a:rPr lang="zh-CN" altLang="en-US" dirty="0"/>
              <a:t>文件，但是并不负责将</a:t>
            </a:r>
            <a:r>
              <a:rPr lang="en-US" altLang="zh-CN" dirty="0" err="1"/>
              <a:t>css</a:t>
            </a:r>
            <a:r>
              <a:rPr lang="zh-CN" altLang="en-US" dirty="0"/>
              <a:t>具体样式嵌入到文档中。</a:t>
            </a:r>
          </a:p>
          <a:p>
            <a:pPr lvl="1"/>
            <a:r>
              <a:rPr lang="zh-CN" altLang="en-US" dirty="0"/>
              <a:t>这个时候，我们还需要一个</a:t>
            </a:r>
            <a:r>
              <a:rPr lang="en-US" altLang="zh-CN" dirty="0"/>
              <a:t>style-loader</a:t>
            </a:r>
            <a:r>
              <a:rPr lang="zh-CN" altLang="en-US" dirty="0"/>
              <a:t>帮助我们处理。</a:t>
            </a:r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FDC783B-A371-45EA-8E3D-78397A8CAC0B}"/>
              </a:ext>
            </a:extLst>
          </p:cNvPr>
          <p:cNvSpPr txBox="1">
            <a:spLocks/>
          </p:cNvSpPr>
          <p:nvPr/>
        </p:nvSpPr>
        <p:spPr>
          <a:xfrm>
            <a:off x="5978106" y="805706"/>
            <a:ext cx="5668977" cy="46146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</p:txBody>
      </p:sp>
      <p:pic>
        <p:nvPicPr>
          <p:cNvPr id="7" name="Picture 2" descr="https://upload-images.jianshu.io/upload_images/1102036-20ea504f5971a29e?imageMogr2/auto-orient/">
            <a:extLst>
              <a:ext uri="{FF2B5EF4-FFF2-40B4-BE49-F238E27FC236}">
                <a16:creationId xmlns:a16="http://schemas.microsoft.com/office/drawing/2014/main" id="{CE4888D4-D8F7-47D4-86C6-69AC0D43C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59" y="3796200"/>
            <a:ext cx="4401733" cy="284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3ED130A-D121-4F4B-ADC9-80B24B860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379" y="3824668"/>
            <a:ext cx="5609274" cy="180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24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lang="en-US" altLang="zh-CN" dirty="0" err="1"/>
              <a:t>css</a:t>
            </a:r>
            <a:r>
              <a:rPr lang="zh-CN" altLang="en-US" dirty="0"/>
              <a:t>文件处理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style-loader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128" y="805706"/>
            <a:ext cx="5152106" cy="5980988"/>
          </a:xfrm>
        </p:spPr>
        <p:txBody>
          <a:bodyPr/>
          <a:lstStyle/>
          <a:p>
            <a:r>
              <a:rPr lang="zh-CN" altLang="en-US" dirty="0"/>
              <a:t>我们来安装</a:t>
            </a:r>
            <a:r>
              <a:rPr lang="en-US" altLang="zh-CN" dirty="0"/>
              <a:t>style-loader</a:t>
            </a:r>
          </a:p>
          <a:p>
            <a:endParaRPr kumimoji="1" lang="en-US" altLang="zh-CN" dirty="0"/>
          </a:p>
          <a:p>
            <a:r>
              <a:rPr lang="zh-CN" altLang="en-US" dirty="0"/>
              <a:t>注意：</a:t>
            </a:r>
            <a:r>
              <a:rPr lang="en-US" altLang="zh-CN" dirty="0"/>
              <a:t>style-loader</a:t>
            </a:r>
            <a:r>
              <a:rPr lang="zh-CN" altLang="en-US" dirty="0"/>
              <a:t>需要放在</a:t>
            </a:r>
            <a:r>
              <a:rPr lang="en-US" altLang="zh-CN" dirty="0" err="1"/>
              <a:t>css</a:t>
            </a:r>
            <a:r>
              <a:rPr lang="en-US" altLang="zh-CN" dirty="0"/>
              <a:t>-loader</a:t>
            </a:r>
            <a:r>
              <a:rPr lang="zh-CN" altLang="en-US" dirty="0"/>
              <a:t>的前面。</a:t>
            </a:r>
          </a:p>
          <a:p>
            <a:r>
              <a:rPr lang="zh-CN" altLang="en-US" dirty="0"/>
              <a:t>疑惑：不对吧？按照我们的逻辑，在处理</a:t>
            </a:r>
            <a:r>
              <a:rPr lang="en-US" altLang="zh-CN" dirty="0" err="1"/>
              <a:t>css</a:t>
            </a:r>
            <a:r>
              <a:rPr lang="zh-CN" altLang="en-US" dirty="0"/>
              <a:t>文件过程中，应该是</a:t>
            </a:r>
            <a:r>
              <a:rPr lang="en-US" altLang="zh-CN" dirty="0" err="1"/>
              <a:t>css</a:t>
            </a:r>
            <a:r>
              <a:rPr lang="en-US" altLang="zh-CN" dirty="0"/>
              <a:t>-loader</a:t>
            </a:r>
            <a:r>
              <a:rPr lang="zh-CN" altLang="en-US" dirty="0"/>
              <a:t>先加载</a:t>
            </a:r>
            <a:r>
              <a:rPr lang="en-US" altLang="zh-CN" dirty="0" err="1"/>
              <a:t>css</a:t>
            </a:r>
            <a:r>
              <a:rPr lang="zh-CN" altLang="en-US" dirty="0"/>
              <a:t>文件，再由</a:t>
            </a:r>
            <a:r>
              <a:rPr lang="en-US" altLang="zh-CN" dirty="0"/>
              <a:t>style-loader</a:t>
            </a:r>
            <a:r>
              <a:rPr lang="zh-CN" altLang="en-US" dirty="0"/>
              <a:t>来进行进一步的处理，为什么会将</a:t>
            </a:r>
            <a:r>
              <a:rPr lang="en-US" altLang="zh-CN" dirty="0"/>
              <a:t>style-loader</a:t>
            </a:r>
            <a:r>
              <a:rPr lang="zh-CN" altLang="en-US" dirty="0"/>
              <a:t>放在前面呢？</a:t>
            </a:r>
          </a:p>
          <a:p>
            <a:r>
              <a:rPr lang="zh-CN" altLang="en-US" dirty="0"/>
              <a:t>答案：这次因为</a:t>
            </a:r>
            <a:r>
              <a:rPr lang="en-US" altLang="zh-CN" dirty="0"/>
              <a:t>webpack</a:t>
            </a:r>
            <a:r>
              <a:rPr lang="zh-CN" altLang="en-US" dirty="0"/>
              <a:t>在读取使用的</a:t>
            </a:r>
            <a:r>
              <a:rPr lang="en-US" altLang="zh-CN" dirty="0"/>
              <a:t>loader</a:t>
            </a:r>
            <a:r>
              <a:rPr lang="zh-CN" altLang="en-US" dirty="0"/>
              <a:t>的过程中，是按照从右向左的顺序读取的。</a:t>
            </a:r>
          </a:p>
          <a:p>
            <a:r>
              <a:rPr lang="zh-CN" altLang="it-IT" dirty="0"/>
              <a:t>目前，</a:t>
            </a:r>
            <a:r>
              <a:rPr lang="it-IT" altLang="zh-CN" dirty="0"/>
              <a:t>webpack.config.js</a:t>
            </a:r>
            <a:r>
              <a:rPr lang="zh-CN" altLang="it-IT" dirty="0"/>
              <a:t>的配置如下：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FDC783B-A371-45EA-8E3D-78397A8CAC0B}"/>
              </a:ext>
            </a:extLst>
          </p:cNvPr>
          <p:cNvSpPr txBox="1">
            <a:spLocks/>
          </p:cNvSpPr>
          <p:nvPr/>
        </p:nvSpPr>
        <p:spPr>
          <a:xfrm>
            <a:off x="5978106" y="805706"/>
            <a:ext cx="5668977" cy="46146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9862A7B-873F-49AE-A612-8A912455F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24" y="1189838"/>
            <a:ext cx="3949700" cy="39497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0787E6E-2B7F-41C1-9148-610635393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106" y="1387323"/>
            <a:ext cx="6186086" cy="375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22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kumimoji="1" lang="en-US" altLang="zh-CN" dirty="0"/>
              <a:t>less</a:t>
            </a:r>
            <a:r>
              <a:rPr kumimoji="1" lang="zh-CN" altLang="en-US" dirty="0"/>
              <a:t>文件处理 </a:t>
            </a:r>
            <a:r>
              <a:rPr kumimoji="1" lang="mr-IN" altLang="zh-CN" dirty="0"/>
              <a:t>–</a:t>
            </a:r>
            <a:r>
              <a:rPr kumimoji="1" lang="zh-CN" altLang="en-US" dirty="0"/>
              <a:t> 准备工作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128" y="805706"/>
            <a:ext cx="5152106" cy="5980988"/>
          </a:xfrm>
        </p:spPr>
        <p:txBody>
          <a:bodyPr/>
          <a:lstStyle/>
          <a:p>
            <a:r>
              <a:rPr lang="zh-CN" altLang="en-US" dirty="0"/>
              <a:t>如果我们希望在项目中使用</a:t>
            </a:r>
            <a:r>
              <a:rPr lang="en-US" altLang="zh-CN" dirty="0"/>
              <a:t>less</a:t>
            </a:r>
            <a:r>
              <a:rPr lang="zh-CN" altLang="en-US" dirty="0"/>
              <a:t>、</a:t>
            </a:r>
            <a:r>
              <a:rPr lang="en-US" altLang="zh-CN" dirty="0" err="1"/>
              <a:t>scss</a:t>
            </a:r>
            <a:r>
              <a:rPr lang="zh-CN" altLang="en-US" dirty="0"/>
              <a:t>、</a:t>
            </a:r>
            <a:r>
              <a:rPr lang="en-US" altLang="zh-CN" dirty="0"/>
              <a:t>stylus</a:t>
            </a:r>
            <a:r>
              <a:rPr lang="zh-CN" altLang="en-US" dirty="0"/>
              <a:t>来写样式，</a:t>
            </a:r>
            <a:r>
              <a:rPr lang="en-US" altLang="zh-CN" dirty="0"/>
              <a:t>webpack</a:t>
            </a:r>
            <a:r>
              <a:rPr lang="zh-CN" altLang="en-US" dirty="0"/>
              <a:t>是否可以帮助我们处理呢？</a:t>
            </a:r>
          </a:p>
          <a:p>
            <a:pPr lvl="1"/>
            <a:r>
              <a:rPr lang="zh-CN" altLang="en-US" dirty="0"/>
              <a:t>我们这里以</a:t>
            </a:r>
            <a:r>
              <a:rPr lang="en-US" altLang="zh-CN" dirty="0"/>
              <a:t>less</a:t>
            </a:r>
            <a:r>
              <a:rPr lang="zh-CN" altLang="en-US" dirty="0"/>
              <a:t>为例，其他也是一样的。</a:t>
            </a:r>
          </a:p>
          <a:p>
            <a:r>
              <a:rPr lang="zh-CN" altLang="en-US" dirty="0"/>
              <a:t>我们还是先创建一个</a:t>
            </a:r>
            <a:r>
              <a:rPr lang="en-US" altLang="zh-CN" dirty="0"/>
              <a:t>less</a:t>
            </a:r>
            <a:r>
              <a:rPr lang="zh-CN" altLang="en-US" dirty="0"/>
              <a:t>文件，依然放在</a:t>
            </a:r>
            <a:r>
              <a:rPr lang="en-US" altLang="zh-CN" dirty="0" err="1"/>
              <a:t>css</a:t>
            </a:r>
            <a:r>
              <a:rPr lang="zh-CN" altLang="en-US" dirty="0"/>
              <a:t>文件夹中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FDC783B-A371-45EA-8E3D-78397A8CAC0B}"/>
              </a:ext>
            </a:extLst>
          </p:cNvPr>
          <p:cNvSpPr txBox="1">
            <a:spLocks/>
          </p:cNvSpPr>
          <p:nvPr/>
        </p:nvSpPr>
        <p:spPr>
          <a:xfrm>
            <a:off x="5978106" y="805706"/>
            <a:ext cx="5668977" cy="46146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3226025-9C67-4391-8B1B-7E048BF19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506" y="484455"/>
            <a:ext cx="4195397" cy="216927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B4D413F-0EF5-4DA7-9CC3-367DDCEAF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28" y="3185204"/>
            <a:ext cx="4995568" cy="303784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01E5C05-35A5-4755-8A89-0550D281A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5394" y="3185204"/>
            <a:ext cx="6186158" cy="234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026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lang="en-US" altLang="zh-CN" dirty="0"/>
              <a:t>less</a:t>
            </a:r>
            <a:r>
              <a:rPr lang="zh-CN" altLang="en-US" dirty="0"/>
              <a:t>文件处理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less-loader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128" y="805706"/>
            <a:ext cx="10952584" cy="5980988"/>
          </a:xfrm>
        </p:spPr>
        <p:txBody>
          <a:bodyPr/>
          <a:lstStyle/>
          <a:p>
            <a:r>
              <a:rPr lang="zh-CN" altLang="en-US" dirty="0"/>
              <a:t>继续在官方中查找，我们会找到</a:t>
            </a:r>
            <a:r>
              <a:rPr lang="en-US" altLang="zh-CN" dirty="0"/>
              <a:t>less-loader</a:t>
            </a:r>
            <a:r>
              <a:rPr lang="zh-CN" altLang="en-US" dirty="0"/>
              <a:t>相关的使用说明</a:t>
            </a:r>
            <a:endParaRPr lang="en-US" altLang="zh-CN" dirty="0"/>
          </a:p>
          <a:p>
            <a:r>
              <a:rPr lang="zh-CN" altLang="en-US" dirty="0"/>
              <a:t>首先，还是需要安装对应的</a:t>
            </a:r>
            <a:r>
              <a:rPr lang="en-US" altLang="zh-CN" dirty="0"/>
              <a:t>loader</a:t>
            </a:r>
          </a:p>
          <a:p>
            <a:pPr lvl="1"/>
            <a:r>
              <a:rPr lang="zh-CN" altLang="en-US" dirty="0"/>
              <a:t>注意：我们这里还安装了</a:t>
            </a:r>
            <a:r>
              <a:rPr lang="en-US" altLang="zh-CN" dirty="0"/>
              <a:t>less</a:t>
            </a:r>
            <a:r>
              <a:rPr lang="zh-CN" altLang="en-US" dirty="0"/>
              <a:t>，因为</a:t>
            </a:r>
            <a:r>
              <a:rPr lang="en-US" altLang="zh-CN" dirty="0"/>
              <a:t>webpack</a:t>
            </a:r>
            <a:r>
              <a:rPr lang="zh-CN" altLang="en-US" dirty="0"/>
              <a:t>会使用</a:t>
            </a:r>
            <a:r>
              <a:rPr lang="en-US" altLang="zh-CN" dirty="0"/>
              <a:t>less</a:t>
            </a:r>
            <a:r>
              <a:rPr lang="zh-CN" altLang="en-US" dirty="0"/>
              <a:t>对</a:t>
            </a:r>
            <a:r>
              <a:rPr lang="en-US" altLang="zh-CN" dirty="0"/>
              <a:t>less</a:t>
            </a:r>
            <a:r>
              <a:rPr lang="zh-CN" altLang="en-US" dirty="0"/>
              <a:t>文件进行编译</a:t>
            </a:r>
          </a:p>
          <a:p>
            <a:endParaRPr kumimoji="1" lang="en-US" altLang="zh-CN" dirty="0"/>
          </a:p>
          <a:p>
            <a:r>
              <a:rPr lang="zh-CN" altLang="en-US" dirty="0"/>
              <a:t>其次，修改对应的配置文件</a:t>
            </a:r>
          </a:p>
          <a:p>
            <a:pPr lvl="1"/>
            <a:r>
              <a:rPr lang="zh-CN" altLang="en-US" dirty="0"/>
              <a:t>添加一个</a:t>
            </a:r>
            <a:r>
              <a:rPr lang="en-US" altLang="zh-CN" dirty="0"/>
              <a:t>rules</a:t>
            </a:r>
            <a:r>
              <a:rPr lang="zh-CN" altLang="en-US" dirty="0"/>
              <a:t>选项，用于处理</a:t>
            </a:r>
            <a:r>
              <a:rPr lang="en-US" altLang="zh-CN" dirty="0"/>
              <a:t>.less</a:t>
            </a:r>
            <a:r>
              <a:rPr lang="zh-CN" altLang="en-US" dirty="0"/>
              <a:t>文件</a:t>
            </a:r>
          </a:p>
          <a:p>
            <a:endParaRPr kumimoji="1"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FDC783B-A371-45EA-8E3D-78397A8CAC0B}"/>
              </a:ext>
            </a:extLst>
          </p:cNvPr>
          <p:cNvSpPr txBox="1">
            <a:spLocks/>
          </p:cNvSpPr>
          <p:nvPr/>
        </p:nvSpPr>
        <p:spPr>
          <a:xfrm>
            <a:off x="5978106" y="805706"/>
            <a:ext cx="5668977" cy="46146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B6E2772-AE47-4E30-B77E-9CFA06B5E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35" y="1889970"/>
            <a:ext cx="4711700" cy="406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84E3CDD-8EC2-4193-8260-9D6286D1C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35" y="3113024"/>
            <a:ext cx="70358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77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83" y="722152"/>
            <a:ext cx="10952584" cy="466628"/>
          </a:xfrm>
        </p:spPr>
        <p:txBody>
          <a:bodyPr/>
          <a:lstStyle/>
          <a:p>
            <a:r>
              <a:rPr kumimoji="1" lang="zh-CN" altLang="en-US" dirty="0"/>
              <a:t>内容概述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883" y="1879594"/>
            <a:ext cx="10952584" cy="4614636"/>
          </a:xfrm>
        </p:spPr>
        <p:txBody>
          <a:bodyPr/>
          <a:lstStyle/>
          <a:p>
            <a:r>
              <a:rPr kumimoji="1" lang="zh-CN" altLang="en-US" dirty="0"/>
              <a:t>认识</a:t>
            </a:r>
            <a:r>
              <a:rPr kumimoji="1" lang="en-US" altLang="zh-CN" dirty="0"/>
              <a:t>webpack</a:t>
            </a:r>
          </a:p>
          <a:p>
            <a:r>
              <a:rPr kumimoji="1" lang="en-US" altLang="zh-CN" dirty="0"/>
              <a:t>webpack</a:t>
            </a:r>
            <a:r>
              <a:rPr kumimoji="1" lang="zh-CN" altLang="en-US" dirty="0"/>
              <a:t>的安装</a:t>
            </a:r>
            <a:endParaRPr kumimoji="1" lang="en-US" altLang="zh-CN" dirty="0"/>
          </a:p>
          <a:p>
            <a:r>
              <a:rPr kumimoji="1" lang="en-US" altLang="zh-CN" dirty="0"/>
              <a:t>webpack</a:t>
            </a:r>
            <a:r>
              <a:rPr kumimoji="1" lang="zh-CN" altLang="en-US" dirty="0"/>
              <a:t>的起步</a:t>
            </a:r>
            <a:endParaRPr kumimoji="1" lang="en-US" altLang="zh-CN" dirty="0"/>
          </a:p>
          <a:p>
            <a:r>
              <a:rPr kumimoji="1" lang="en-US" altLang="zh-CN" dirty="0"/>
              <a:t>webpack</a:t>
            </a:r>
            <a:r>
              <a:rPr kumimoji="1" lang="zh-CN" altLang="en-US" dirty="0"/>
              <a:t>的配置</a:t>
            </a:r>
            <a:endParaRPr kumimoji="1" lang="en-US" altLang="zh-CN" dirty="0"/>
          </a:p>
          <a:p>
            <a:r>
              <a:rPr kumimoji="1" lang="en-US" altLang="zh-CN" dirty="0"/>
              <a:t>loader</a:t>
            </a:r>
            <a:r>
              <a:rPr kumimoji="1" lang="zh-CN" altLang="en-US" dirty="0"/>
              <a:t>的使用</a:t>
            </a:r>
            <a:endParaRPr kumimoji="1" lang="en-US" altLang="zh-CN" dirty="0"/>
          </a:p>
          <a:p>
            <a:r>
              <a:rPr kumimoji="1" lang="en-US" altLang="zh-CN" dirty="0"/>
              <a:t>webpack</a:t>
            </a:r>
            <a:r>
              <a:rPr kumimoji="1" lang="zh-CN" altLang="en-US" dirty="0"/>
              <a:t>中配置</a:t>
            </a:r>
            <a:r>
              <a:rPr kumimoji="1" lang="en-US" altLang="zh-CN" dirty="0"/>
              <a:t>Vue</a:t>
            </a:r>
          </a:p>
          <a:p>
            <a:r>
              <a:rPr kumimoji="1" lang="en-US" altLang="zh-CN" dirty="0"/>
              <a:t>plugin</a:t>
            </a:r>
            <a:r>
              <a:rPr kumimoji="1" lang="zh-CN" altLang="en-US" dirty="0"/>
              <a:t>的使用</a:t>
            </a:r>
            <a:endParaRPr kumimoji="1" lang="en-US" altLang="zh-CN" dirty="0"/>
          </a:p>
          <a:p>
            <a:r>
              <a:rPr kumimoji="1" lang="zh-CN" altLang="en-US" dirty="0"/>
              <a:t>搭建本地服务器</a:t>
            </a:r>
          </a:p>
        </p:txBody>
      </p:sp>
    </p:spTree>
    <p:extLst>
      <p:ext uri="{BB962C8B-B14F-4D97-AF65-F5344CB8AC3E}">
        <p14:creationId xmlns:p14="http://schemas.microsoft.com/office/powerpoint/2010/main" val="2459154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lang="zh-CN" altLang="en-US" dirty="0"/>
              <a:t>图片文件处理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 err="1"/>
              <a:t>url</a:t>
            </a:r>
            <a:r>
              <a:rPr lang="en-US" altLang="zh-CN" dirty="0"/>
              <a:t>-loader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128" y="805706"/>
            <a:ext cx="10952584" cy="5980988"/>
          </a:xfrm>
        </p:spPr>
        <p:txBody>
          <a:bodyPr/>
          <a:lstStyle/>
          <a:p>
            <a:r>
              <a:rPr lang="zh-CN" altLang="en-US" dirty="0"/>
              <a:t>图片处理，我们使用</a:t>
            </a:r>
            <a:r>
              <a:rPr lang="en-US" altLang="zh-CN" dirty="0" err="1"/>
              <a:t>url</a:t>
            </a:r>
            <a:r>
              <a:rPr lang="en-US" altLang="zh-CN" dirty="0"/>
              <a:t>-loader</a:t>
            </a:r>
            <a:r>
              <a:rPr lang="zh-CN" altLang="en-US" dirty="0"/>
              <a:t>来处理，依然先安装</a:t>
            </a:r>
            <a:r>
              <a:rPr lang="en-US" altLang="zh-CN" dirty="0" err="1"/>
              <a:t>url</a:t>
            </a:r>
            <a:r>
              <a:rPr lang="en-US" altLang="zh-CN" dirty="0"/>
              <a:t>-loader</a:t>
            </a:r>
          </a:p>
          <a:p>
            <a:endParaRPr kumimoji="1" lang="en-US" altLang="zh-CN" dirty="0"/>
          </a:p>
          <a:p>
            <a:r>
              <a:rPr lang="zh-CN" altLang="en-US" dirty="0"/>
              <a:t>修改</a:t>
            </a:r>
            <a:r>
              <a:rPr lang="en-US" altLang="zh-CN" dirty="0"/>
              <a:t>webpack.config.js</a:t>
            </a:r>
            <a:r>
              <a:rPr lang="zh-CN" altLang="en-US" dirty="0"/>
              <a:t>配置文件：</a:t>
            </a:r>
            <a:endParaRPr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lang="zh-CN" altLang="en-US" dirty="0"/>
              <a:t>再次打包，运行</a:t>
            </a:r>
            <a:r>
              <a:rPr lang="en-US" altLang="zh-CN" dirty="0"/>
              <a:t>index.html</a:t>
            </a:r>
            <a:r>
              <a:rPr lang="zh-CN" altLang="en-US" dirty="0"/>
              <a:t>，就会发现我们的背景图片选出了出来。</a:t>
            </a:r>
            <a:endParaRPr lang="en-US" altLang="zh-CN" dirty="0"/>
          </a:p>
          <a:p>
            <a:pPr lvl="1"/>
            <a:r>
              <a:rPr lang="zh-CN" altLang="en-US" dirty="0"/>
              <a:t>而仔细观察，你会发现背景图是通过</a:t>
            </a:r>
            <a:r>
              <a:rPr lang="en-US" altLang="zh-CN" dirty="0"/>
              <a:t>base64</a:t>
            </a:r>
            <a:r>
              <a:rPr lang="zh-CN" altLang="en-US" dirty="0"/>
              <a:t>显示出来的</a:t>
            </a:r>
            <a:endParaRPr lang="en-US" altLang="zh-CN" dirty="0"/>
          </a:p>
          <a:p>
            <a:pPr lvl="1"/>
            <a:r>
              <a:rPr lang="en-US" altLang="zh-CN" dirty="0"/>
              <a:t>OK</a:t>
            </a:r>
            <a:r>
              <a:rPr lang="zh-CN" altLang="en-US" dirty="0"/>
              <a:t>，这也是</a:t>
            </a:r>
            <a:r>
              <a:rPr lang="en-US" altLang="zh-CN" dirty="0"/>
              <a:t>limit</a:t>
            </a:r>
            <a:r>
              <a:rPr lang="zh-CN" altLang="en-US" dirty="0"/>
              <a:t>属性的作用，当图片小于</a:t>
            </a:r>
            <a:r>
              <a:rPr lang="en-US" altLang="zh-CN" dirty="0"/>
              <a:t>8kb</a:t>
            </a:r>
            <a:r>
              <a:rPr lang="zh-CN" altLang="en-US" dirty="0"/>
              <a:t>时，对图片进行</a:t>
            </a:r>
            <a:r>
              <a:rPr lang="en-US" altLang="zh-CN" dirty="0"/>
              <a:t>base64</a:t>
            </a:r>
            <a:r>
              <a:rPr lang="zh-CN" altLang="en-US" dirty="0"/>
              <a:t>编码</a:t>
            </a:r>
            <a:endParaRPr kumimoji="1"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FDC783B-A371-45EA-8E3D-78397A8CAC0B}"/>
              </a:ext>
            </a:extLst>
          </p:cNvPr>
          <p:cNvSpPr txBox="1">
            <a:spLocks/>
          </p:cNvSpPr>
          <p:nvPr/>
        </p:nvSpPr>
        <p:spPr>
          <a:xfrm>
            <a:off x="5978106" y="805706"/>
            <a:ext cx="5668977" cy="46146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F7B240D-DADE-47AD-ADD4-2EC52FE6E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17" y="1198460"/>
            <a:ext cx="3822700" cy="3302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E7363D6-0E04-453A-912B-114769902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17" y="1994970"/>
            <a:ext cx="3237351" cy="2236108"/>
          </a:xfrm>
          <a:prstGeom prst="rect">
            <a:avLst/>
          </a:prstGeom>
        </p:spPr>
      </p:pic>
      <p:pic>
        <p:nvPicPr>
          <p:cNvPr id="13" name="Picture 4" descr="https://upload-images.jianshu.io/upload_images/1102036-a503ea84cf0e4319?imageMogr2/auto-orient/">
            <a:extLst>
              <a:ext uri="{FF2B5EF4-FFF2-40B4-BE49-F238E27FC236}">
                <a16:creationId xmlns:a16="http://schemas.microsoft.com/office/drawing/2014/main" id="{9946E7B3-7ADF-4C0D-91B9-46BA4EE3A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654" y="2134216"/>
            <a:ext cx="6634163" cy="166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711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kumimoji="1" lang="zh-CN" altLang="en-US" dirty="0"/>
              <a:t>图片文件处理 </a:t>
            </a:r>
            <a:r>
              <a:rPr kumimoji="1" lang="mr-IN" altLang="zh-CN" dirty="0"/>
              <a:t>–</a:t>
            </a:r>
            <a:r>
              <a:rPr kumimoji="1" lang="zh-CN" altLang="en-US" dirty="0"/>
              <a:t> </a:t>
            </a:r>
            <a:r>
              <a:rPr lang="en-US" altLang="zh-CN" dirty="0"/>
              <a:t>file-loader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128" y="805706"/>
            <a:ext cx="10952584" cy="5980988"/>
          </a:xfrm>
        </p:spPr>
        <p:txBody>
          <a:bodyPr/>
          <a:lstStyle/>
          <a:p>
            <a:r>
              <a:rPr lang="zh-CN" altLang="en-US" dirty="0"/>
              <a:t>那么问题来了，如果大于</a:t>
            </a:r>
            <a:r>
              <a:rPr lang="en-US" altLang="zh-CN" dirty="0"/>
              <a:t>8kb</a:t>
            </a:r>
            <a:r>
              <a:rPr lang="zh-CN" altLang="en-US" dirty="0"/>
              <a:t>呢？我们将</a:t>
            </a:r>
            <a:r>
              <a:rPr lang="en-US" altLang="zh-CN" dirty="0"/>
              <a:t>background</a:t>
            </a:r>
            <a:r>
              <a:rPr lang="zh-CN" altLang="en-US" dirty="0"/>
              <a:t>的图片改成</a:t>
            </a:r>
            <a:r>
              <a:rPr lang="en-US" altLang="zh-CN" dirty="0"/>
              <a:t>test02.jpg</a:t>
            </a:r>
          </a:p>
          <a:p>
            <a:pPr lvl="1"/>
            <a:r>
              <a:rPr lang="zh-CN" altLang="en-US" dirty="0"/>
              <a:t>这次因为大于</a:t>
            </a:r>
            <a:r>
              <a:rPr lang="en-US" altLang="zh-CN" dirty="0"/>
              <a:t>8kb</a:t>
            </a:r>
            <a:r>
              <a:rPr lang="zh-CN" altLang="en-US" dirty="0"/>
              <a:t>的图片，会通过</a:t>
            </a:r>
            <a:r>
              <a:rPr lang="en-US" altLang="zh-CN" dirty="0"/>
              <a:t>file-loader</a:t>
            </a:r>
            <a:r>
              <a:rPr lang="zh-CN" altLang="en-US" dirty="0"/>
              <a:t>进行处理，但是我们的项目中并没有</a:t>
            </a:r>
            <a:r>
              <a:rPr lang="en-US" altLang="zh-CN" dirty="0"/>
              <a:t>file-loader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所以，我们需要安装</a:t>
            </a:r>
            <a:r>
              <a:rPr kumimoji="1" lang="en-US" altLang="zh-CN" dirty="0"/>
              <a:t>file-loader</a:t>
            </a:r>
          </a:p>
          <a:p>
            <a:endParaRPr kumimoji="1" lang="en-US" altLang="zh-CN" dirty="0"/>
          </a:p>
          <a:p>
            <a:r>
              <a:rPr lang="zh-CN" altLang="en-US" dirty="0"/>
              <a:t>再次打包，就会发现</a:t>
            </a:r>
            <a:r>
              <a:rPr lang="en-US" altLang="zh-CN" dirty="0" err="1"/>
              <a:t>dist</a:t>
            </a:r>
            <a:r>
              <a:rPr lang="zh-CN" altLang="en-US" dirty="0"/>
              <a:t>文件夹下多了一个图片文件</a:t>
            </a:r>
            <a:endParaRPr kumimoji="1"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FDC783B-A371-45EA-8E3D-78397A8CAC0B}"/>
              </a:ext>
            </a:extLst>
          </p:cNvPr>
          <p:cNvSpPr txBox="1">
            <a:spLocks/>
          </p:cNvSpPr>
          <p:nvPr/>
        </p:nvSpPr>
        <p:spPr>
          <a:xfrm>
            <a:off x="5978106" y="805706"/>
            <a:ext cx="5668977" cy="46146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</p:txBody>
      </p:sp>
      <p:pic>
        <p:nvPicPr>
          <p:cNvPr id="8" name="Picture 2" descr="https://upload-images.jianshu.io/upload_images/1102036-cdd6704795f61493?imageMogr2/auto-orient/">
            <a:extLst>
              <a:ext uri="{FF2B5EF4-FFF2-40B4-BE49-F238E27FC236}">
                <a16:creationId xmlns:a16="http://schemas.microsoft.com/office/drawing/2014/main" id="{A85E005E-31BC-48E2-866F-592B882A3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17" y="1437658"/>
            <a:ext cx="6920685" cy="1593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D6E19B4-C3C8-4ED1-ADD3-03FC1A729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55" y="3473063"/>
            <a:ext cx="3556000" cy="381000"/>
          </a:xfrm>
          <a:prstGeom prst="rect">
            <a:avLst/>
          </a:prstGeom>
        </p:spPr>
      </p:pic>
      <p:pic>
        <p:nvPicPr>
          <p:cNvPr id="10" name="Picture 4" descr="https://upload-images.jianshu.io/upload_images/1102036-ce1675e6af96012e?imageMogr2/auto-orient/">
            <a:extLst>
              <a:ext uri="{FF2B5EF4-FFF2-40B4-BE49-F238E27FC236}">
                <a16:creationId xmlns:a16="http://schemas.microsoft.com/office/drawing/2014/main" id="{A7C911EC-8D70-4B93-B14B-C9123B976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55" y="4515743"/>
            <a:ext cx="3495675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426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kumimoji="1" lang="zh-CN" altLang="en-US" dirty="0"/>
              <a:t>图片文件处理 </a:t>
            </a:r>
            <a:r>
              <a:rPr lang="mr-IN" altLang="zh-CN" dirty="0"/>
              <a:t>–</a:t>
            </a:r>
            <a:r>
              <a:rPr lang="zh-CN" altLang="en-US" dirty="0"/>
              <a:t> 修改文件名称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128" y="805706"/>
            <a:ext cx="6343342" cy="5980988"/>
          </a:xfrm>
        </p:spPr>
        <p:txBody>
          <a:bodyPr/>
          <a:lstStyle/>
          <a:p>
            <a:r>
              <a:rPr lang="zh-CN" altLang="en-US" dirty="0"/>
              <a:t>我们发现</a:t>
            </a:r>
            <a:r>
              <a:rPr lang="en-US" altLang="zh-CN" dirty="0"/>
              <a:t>webpack</a:t>
            </a:r>
            <a:r>
              <a:rPr lang="zh-CN" altLang="en-US" dirty="0"/>
              <a:t>自动帮助我们生成一个非常长的名字</a:t>
            </a:r>
          </a:p>
          <a:p>
            <a:pPr lvl="1"/>
            <a:r>
              <a:rPr lang="zh-CN" altLang="en-US" dirty="0"/>
              <a:t>这是一个</a:t>
            </a:r>
            <a:r>
              <a:rPr lang="en-US" altLang="zh-CN" dirty="0"/>
              <a:t>32</a:t>
            </a:r>
            <a:r>
              <a:rPr lang="zh-CN" altLang="en-US" dirty="0"/>
              <a:t>位</a:t>
            </a:r>
            <a:r>
              <a:rPr lang="en-US" altLang="zh-CN" dirty="0"/>
              <a:t>hash</a:t>
            </a:r>
            <a:r>
              <a:rPr lang="zh-CN" altLang="en-US" dirty="0"/>
              <a:t>值，目的是防止名字重复</a:t>
            </a:r>
          </a:p>
          <a:p>
            <a:pPr lvl="1"/>
            <a:r>
              <a:rPr lang="zh-CN" altLang="en-US" dirty="0"/>
              <a:t>但是，真实开发中，我们可能对打包的图片名字有一定的要求</a:t>
            </a:r>
          </a:p>
          <a:p>
            <a:pPr lvl="1"/>
            <a:r>
              <a:rPr lang="zh-CN" altLang="en-US" dirty="0"/>
              <a:t>比如，将所有的图片放在一个文件夹中，跟上图片原来的名称，同时也要防止重复 </a:t>
            </a:r>
          </a:p>
          <a:p>
            <a:r>
              <a:rPr lang="zh-CN" altLang="en-US" dirty="0"/>
              <a:t>所以，我们可以在</a:t>
            </a:r>
            <a:r>
              <a:rPr lang="en-US" altLang="zh-CN" dirty="0"/>
              <a:t>options</a:t>
            </a:r>
            <a:r>
              <a:rPr lang="zh-CN" altLang="en-US" dirty="0"/>
              <a:t>中添加上如下选项：</a:t>
            </a:r>
            <a:endParaRPr lang="en-US" altLang="zh-CN" dirty="0"/>
          </a:p>
          <a:p>
            <a:pPr lvl="1"/>
            <a:r>
              <a:rPr lang="en-US" altLang="zh-CN" dirty="0" err="1"/>
              <a:t>img</a:t>
            </a:r>
            <a:r>
              <a:rPr lang="zh-CN" altLang="en-US" dirty="0"/>
              <a:t>：文件要打包到的文件夹</a:t>
            </a:r>
          </a:p>
          <a:p>
            <a:pPr lvl="1"/>
            <a:r>
              <a:rPr lang="en-US" altLang="zh-CN" dirty="0"/>
              <a:t>name</a:t>
            </a:r>
            <a:r>
              <a:rPr lang="zh-CN" altLang="en-US" dirty="0"/>
              <a:t>：获取图片原来的名字，放在该位置</a:t>
            </a:r>
          </a:p>
          <a:p>
            <a:pPr lvl="1"/>
            <a:r>
              <a:rPr lang="en-US" altLang="zh-CN" dirty="0"/>
              <a:t>hash:8</a:t>
            </a:r>
            <a:r>
              <a:rPr lang="zh-CN" altLang="en-US" dirty="0"/>
              <a:t>：为了防止图片名称冲突，依然使用</a:t>
            </a:r>
            <a:r>
              <a:rPr lang="en-US" altLang="zh-CN" dirty="0"/>
              <a:t>hash</a:t>
            </a:r>
            <a:r>
              <a:rPr lang="zh-CN" altLang="en-US" dirty="0"/>
              <a:t>，但是我们只保留</a:t>
            </a:r>
            <a:r>
              <a:rPr lang="en-US" altLang="zh-CN" dirty="0"/>
              <a:t>8</a:t>
            </a:r>
            <a:r>
              <a:rPr lang="zh-CN" altLang="en-US" dirty="0"/>
              <a:t>位</a:t>
            </a:r>
          </a:p>
          <a:p>
            <a:pPr lvl="1"/>
            <a:r>
              <a:rPr lang="en-US" altLang="zh-CN" dirty="0" err="1"/>
              <a:t>ext</a:t>
            </a:r>
            <a:r>
              <a:rPr lang="zh-CN" altLang="en-US" dirty="0"/>
              <a:t>：使用图片原来的扩展名</a:t>
            </a:r>
          </a:p>
          <a:p>
            <a:r>
              <a:rPr lang="zh-CN" altLang="en-US" dirty="0"/>
              <a:t>但是，我们发现图片并没有显示出来，这是因为图片使用的路径不正确</a:t>
            </a:r>
          </a:p>
          <a:p>
            <a:pPr lvl="1"/>
            <a:r>
              <a:rPr lang="zh-CN" altLang="en-US" dirty="0"/>
              <a:t>默认情况下，</a:t>
            </a:r>
            <a:r>
              <a:rPr lang="en-US" altLang="zh-CN" dirty="0"/>
              <a:t>webpack</a:t>
            </a:r>
            <a:r>
              <a:rPr lang="zh-CN" altLang="en-US" dirty="0"/>
              <a:t>会将生成的路径直接返回给使用者</a:t>
            </a:r>
          </a:p>
          <a:p>
            <a:pPr lvl="1"/>
            <a:r>
              <a:rPr lang="zh-CN" altLang="en-US" dirty="0"/>
              <a:t>但是，我们整个程序是打包在</a:t>
            </a:r>
            <a:r>
              <a:rPr lang="en-US" altLang="zh-CN" dirty="0" err="1"/>
              <a:t>dist</a:t>
            </a:r>
            <a:r>
              <a:rPr lang="zh-CN" altLang="en-US" dirty="0"/>
              <a:t>文件夹下的，所以这里我们需要在路径下再添加一个</a:t>
            </a:r>
            <a:r>
              <a:rPr lang="en-US" altLang="zh-CN" dirty="0" err="1"/>
              <a:t>dist</a:t>
            </a:r>
            <a:r>
              <a:rPr lang="en-US" altLang="zh-CN" dirty="0"/>
              <a:t>/</a:t>
            </a:r>
          </a:p>
          <a:p>
            <a:endParaRPr kumimoji="1"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FDC783B-A371-45EA-8E3D-78397A8CAC0B}"/>
              </a:ext>
            </a:extLst>
          </p:cNvPr>
          <p:cNvSpPr txBox="1">
            <a:spLocks/>
          </p:cNvSpPr>
          <p:nvPr/>
        </p:nvSpPr>
        <p:spPr>
          <a:xfrm>
            <a:off x="5978106" y="805706"/>
            <a:ext cx="5668977" cy="46146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C8B5F04-691E-4F8D-9AE2-DA21B3BB4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842" y="805706"/>
            <a:ext cx="4089400" cy="9906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3CB74BF-88C5-4DAA-B567-2C700F4C5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842" y="2421498"/>
            <a:ext cx="4608933" cy="137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48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kumimoji="1" lang="en-US" altLang="zh-CN" dirty="0"/>
              <a:t>ES6</a:t>
            </a:r>
            <a:r>
              <a:rPr kumimoji="1" lang="zh-CN" altLang="en-US" dirty="0"/>
              <a:t>语法处理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127" y="805706"/>
            <a:ext cx="10219055" cy="5980988"/>
          </a:xfrm>
        </p:spPr>
        <p:txBody>
          <a:bodyPr/>
          <a:lstStyle/>
          <a:p>
            <a:r>
              <a:rPr lang="zh-CN" altLang="en-US" dirty="0"/>
              <a:t>如果你仔细阅读</a:t>
            </a:r>
            <a:r>
              <a:rPr lang="en-US" altLang="zh-CN" dirty="0"/>
              <a:t>webpack</a:t>
            </a:r>
            <a:r>
              <a:rPr lang="zh-CN" altLang="en-US" dirty="0"/>
              <a:t>打包的</a:t>
            </a:r>
            <a:r>
              <a:rPr lang="en-US" altLang="zh-CN" dirty="0" err="1"/>
              <a:t>js</a:t>
            </a:r>
            <a:r>
              <a:rPr lang="zh-CN" altLang="en-US" dirty="0"/>
              <a:t>文件，发现写的</a:t>
            </a:r>
            <a:r>
              <a:rPr lang="en-US" altLang="zh-CN" dirty="0"/>
              <a:t>ES6</a:t>
            </a:r>
            <a:r>
              <a:rPr lang="zh-CN" altLang="en-US" dirty="0"/>
              <a:t>语法并没有转成</a:t>
            </a:r>
            <a:r>
              <a:rPr lang="en-US" altLang="zh-CN" dirty="0"/>
              <a:t>ES5</a:t>
            </a:r>
            <a:r>
              <a:rPr lang="zh-CN" altLang="en-US" dirty="0"/>
              <a:t>，那么就意味着可能一些对</a:t>
            </a:r>
            <a:r>
              <a:rPr lang="en-US" altLang="zh-CN" dirty="0"/>
              <a:t>ES6</a:t>
            </a:r>
            <a:r>
              <a:rPr lang="zh-CN" altLang="en-US" dirty="0"/>
              <a:t>还不支持的浏览器没有办法很好的运行我们的代码。</a:t>
            </a:r>
            <a:endParaRPr lang="en-US" altLang="zh-CN" dirty="0"/>
          </a:p>
          <a:p>
            <a:r>
              <a:rPr lang="zh-CN" altLang="en-US" dirty="0"/>
              <a:t>在前面我们说过，如果希望将</a:t>
            </a:r>
            <a:r>
              <a:rPr lang="en-US" altLang="zh-CN" dirty="0"/>
              <a:t>ES6</a:t>
            </a:r>
            <a:r>
              <a:rPr lang="zh-CN" altLang="en-US" dirty="0"/>
              <a:t>的语法转成</a:t>
            </a:r>
            <a:r>
              <a:rPr lang="en-US" altLang="zh-CN" dirty="0"/>
              <a:t>ES5</a:t>
            </a:r>
            <a:r>
              <a:rPr lang="zh-CN" altLang="en-US" dirty="0"/>
              <a:t>，那么就需要使用</a:t>
            </a:r>
            <a:r>
              <a:rPr lang="en-US" altLang="zh-CN" dirty="0"/>
              <a:t>babel</a:t>
            </a:r>
            <a:r>
              <a:rPr lang="zh-CN" altLang="en-US" dirty="0"/>
              <a:t>。</a:t>
            </a:r>
          </a:p>
          <a:p>
            <a:pPr lvl="1"/>
            <a:r>
              <a:rPr lang="zh-CN" altLang="en-US" dirty="0"/>
              <a:t>而在</a:t>
            </a:r>
            <a:r>
              <a:rPr lang="en-US" altLang="zh-CN" dirty="0"/>
              <a:t>webpack</a:t>
            </a:r>
            <a:r>
              <a:rPr lang="zh-CN" altLang="en-US" dirty="0"/>
              <a:t>中，我们直接使用</a:t>
            </a:r>
            <a:r>
              <a:rPr lang="en-US" altLang="zh-CN" dirty="0"/>
              <a:t>babel</a:t>
            </a:r>
            <a:r>
              <a:rPr lang="zh-CN" altLang="en-US" dirty="0"/>
              <a:t>对应的</a:t>
            </a:r>
            <a:r>
              <a:rPr lang="en-US" altLang="zh-CN" dirty="0"/>
              <a:t>loader</a:t>
            </a:r>
            <a:r>
              <a:rPr lang="zh-CN" altLang="en-US" dirty="0"/>
              <a:t>就可以了。</a:t>
            </a:r>
          </a:p>
          <a:p>
            <a:endParaRPr kumimoji="1" lang="en-US" altLang="zh-CN" dirty="0"/>
          </a:p>
          <a:p>
            <a:r>
              <a:rPr lang="zh-CN" altLang="en-US" dirty="0"/>
              <a:t>配置</a:t>
            </a:r>
            <a:r>
              <a:rPr lang="en-US" altLang="zh-CN" dirty="0"/>
              <a:t>webpack.config.js</a:t>
            </a:r>
            <a:r>
              <a:rPr lang="zh-CN" altLang="en-US" dirty="0"/>
              <a:t>文件</a:t>
            </a:r>
            <a:endParaRPr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lang="en-US" altLang="zh-CN" dirty="0"/>
          </a:p>
          <a:p>
            <a:r>
              <a:rPr lang="zh-CN" altLang="en-US" dirty="0"/>
              <a:t>重新打包，查看</a:t>
            </a:r>
            <a:r>
              <a:rPr lang="en-US" altLang="zh-CN" dirty="0"/>
              <a:t>bundle.js</a:t>
            </a:r>
            <a:r>
              <a:rPr lang="zh-CN" altLang="en-US" dirty="0"/>
              <a:t>文件，发现其中的内容变成了</a:t>
            </a:r>
            <a:r>
              <a:rPr lang="en-US" altLang="zh-CN" dirty="0"/>
              <a:t>ES5</a:t>
            </a:r>
            <a:r>
              <a:rPr lang="zh-CN" altLang="en-US" dirty="0"/>
              <a:t>的语法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FDC783B-A371-45EA-8E3D-78397A8CAC0B}"/>
              </a:ext>
            </a:extLst>
          </p:cNvPr>
          <p:cNvSpPr txBox="1">
            <a:spLocks/>
          </p:cNvSpPr>
          <p:nvPr/>
        </p:nvSpPr>
        <p:spPr>
          <a:xfrm>
            <a:off x="5978106" y="805706"/>
            <a:ext cx="5668977" cy="46146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2CB459D-2DF0-470A-A5E2-5D9F094ED7F0}"/>
              </a:ext>
            </a:extLst>
          </p:cNvPr>
          <p:cNvSpPr txBox="1"/>
          <p:nvPr/>
        </p:nvSpPr>
        <p:spPr>
          <a:xfrm>
            <a:off x="971025" y="2153642"/>
            <a:ext cx="791291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npm</a:t>
            </a:r>
            <a:r>
              <a:rPr lang="en-US" altLang="zh-CN" dirty="0">
                <a:solidFill>
                  <a:srgbClr val="FF0000"/>
                </a:solidFill>
              </a:rPr>
              <a:t> install --save-dev babel-loader@7 babel-core babel-preset-es2015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5D8D151-D411-4A34-945D-278BC4558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025" y="2995045"/>
            <a:ext cx="4953000" cy="217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12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kumimoji="1" lang="zh-CN" altLang="en-US" dirty="0"/>
              <a:t>引入</a:t>
            </a:r>
            <a:r>
              <a:rPr kumimoji="1" lang="en-US" altLang="zh-CN" dirty="0"/>
              <a:t>vue</a:t>
            </a:r>
            <a:r>
              <a:rPr lang="en-US" altLang="zh-CN" dirty="0"/>
              <a:t>.</a:t>
            </a:r>
            <a:r>
              <a:rPr kumimoji="1" lang="en-US" altLang="zh-CN" dirty="0"/>
              <a:t>js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127" y="805706"/>
            <a:ext cx="10219055" cy="5980988"/>
          </a:xfrm>
        </p:spPr>
        <p:txBody>
          <a:bodyPr/>
          <a:lstStyle/>
          <a:p>
            <a:r>
              <a:rPr lang="zh-CN" altLang="en-US" dirty="0"/>
              <a:t>后续项目中，我们会使用</a:t>
            </a:r>
            <a:r>
              <a:rPr lang="en-US" altLang="zh-CN" dirty="0" err="1"/>
              <a:t>Vuejs</a:t>
            </a:r>
            <a:r>
              <a:rPr lang="zh-CN" altLang="en-US" dirty="0"/>
              <a:t>进行开发，而且会以特殊的文件来组织</a:t>
            </a:r>
            <a:r>
              <a:rPr lang="en-US" altLang="zh-CN" dirty="0" err="1"/>
              <a:t>vue</a:t>
            </a:r>
            <a:r>
              <a:rPr lang="zh-CN" altLang="en-US" dirty="0"/>
              <a:t>的组件。</a:t>
            </a:r>
          </a:p>
          <a:p>
            <a:pPr lvl="1"/>
            <a:r>
              <a:rPr lang="zh-CN" altLang="en-US" dirty="0"/>
              <a:t>所以，下面我们来学习一下如何在我们的</a:t>
            </a:r>
            <a:r>
              <a:rPr lang="en-US" altLang="zh-CN" dirty="0"/>
              <a:t>webpack</a:t>
            </a:r>
            <a:r>
              <a:rPr lang="zh-CN" altLang="en-US" dirty="0"/>
              <a:t>环境中集成</a:t>
            </a:r>
            <a:r>
              <a:rPr lang="en-US" altLang="zh-CN" dirty="0" err="1"/>
              <a:t>Vuejs</a:t>
            </a:r>
            <a:endParaRPr lang="en-US" altLang="zh-CN" dirty="0"/>
          </a:p>
          <a:p>
            <a:r>
              <a:rPr lang="zh-CN" altLang="en-US" dirty="0"/>
              <a:t>现在，我们希望在项目中使用</a:t>
            </a:r>
            <a:r>
              <a:rPr lang="en-US" altLang="zh-CN" dirty="0" err="1"/>
              <a:t>Vuejs</a:t>
            </a:r>
            <a:r>
              <a:rPr lang="zh-CN" altLang="en-US" dirty="0"/>
              <a:t>，那么必然需要对其有依赖，所以需要先进行安装</a:t>
            </a:r>
          </a:p>
          <a:p>
            <a:pPr lvl="1"/>
            <a:r>
              <a:rPr lang="zh-CN" altLang="en-US" dirty="0"/>
              <a:t>注：因为我们后续是在实际项目中也会使用</a:t>
            </a:r>
            <a:r>
              <a:rPr lang="en-US" altLang="zh-CN" dirty="0" err="1"/>
              <a:t>vue</a:t>
            </a:r>
            <a:r>
              <a:rPr lang="zh-CN" altLang="en-US" dirty="0"/>
              <a:t>的，所以并不是开发时依赖</a:t>
            </a:r>
          </a:p>
          <a:p>
            <a:endParaRPr kumimoji="1" lang="en-US" altLang="zh-CN" dirty="0"/>
          </a:p>
          <a:p>
            <a:r>
              <a:rPr lang="zh-CN" altLang="en-US" dirty="0"/>
              <a:t>那么，接下来就可以按照我们之前学习的方式来使用</a:t>
            </a:r>
            <a:r>
              <a:rPr lang="en-US" altLang="zh-CN" dirty="0"/>
              <a:t>Vue</a:t>
            </a:r>
            <a:r>
              <a:rPr lang="zh-CN" altLang="en-US" dirty="0"/>
              <a:t>了</a:t>
            </a:r>
            <a:endParaRPr kumimoji="1"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FDC783B-A371-45EA-8E3D-78397A8CAC0B}"/>
              </a:ext>
            </a:extLst>
          </p:cNvPr>
          <p:cNvSpPr txBox="1">
            <a:spLocks/>
          </p:cNvSpPr>
          <p:nvPr/>
        </p:nvSpPr>
        <p:spPr>
          <a:xfrm>
            <a:off x="5978106" y="805706"/>
            <a:ext cx="5668977" cy="46146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79CEE3F-B17B-4843-BFB0-84B5FD191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16" y="2226519"/>
            <a:ext cx="2882900" cy="3937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F669628-563F-43D1-9581-A0704D68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48" y="3429000"/>
            <a:ext cx="3987800" cy="1879600"/>
          </a:xfrm>
          <a:prstGeom prst="rect">
            <a:avLst/>
          </a:prstGeom>
        </p:spPr>
      </p:pic>
      <p:pic>
        <p:nvPicPr>
          <p:cNvPr id="11" name="Picture 2" descr="https://upload-images.jianshu.io/upload_images/1102036-512c4268d4dda18d?imageMogr2/auto-orient/">
            <a:extLst>
              <a:ext uri="{FF2B5EF4-FFF2-40B4-BE49-F238E27FC236}">
                <a16:creationId xmlns:a16="http://schemas.microsoft.com/office/drawing/2014/main" id="{3C333BBA-C2C7-40EC-99A3-A9F4E32B5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606" y="3429000"/>
            <a:ext cx="5024416" cy="252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650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lang="zh-CN" altLang="en-US" dirty="0"/>
              <a:t>打包项目 </a:t>
            </a:r>
            <a:r>
              <a:rPr lang="mr-IN" altLang="zh-CN" dirty="0"/>
              <a:t>–</a:t>
            </a:r>
            <a:r>
              <a:rPr lang="zh-CN" altLang="en-US" dirty="0"/>
              <a:t> 错误信息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127" y="805706"/>
            <a:ext cx="10219055" cy="5980988"/>
          </a:xfrm>
        </p:spPr>
        <p:txBody>
          <a:bodyPr/>
          <a:lstStyle/>
          <a:p>
            <a:r>
              <a:rPr lang="zh-CN" altLang="en-US" dirty="0"/>
              <a:t>修改完成后，重新打包，运行程序：</a:t>
            </a:r>
          </a:p>
          <a:p>
            <a:pPr lvl="1"/>
            <a:r>
              <a:rPr lang="zh-CN" altLang="en-US" dirty="0"/>
              <a:t>打包过程没有任何错误</a:t>
            </a:r>
            <a:r>
              <a:rPr lang="en-US" altLang="zh-CN" dirty="0"/>
              <a:t>(</a:t>
            </a:r>
            <a:r>
              <a:rPr lang="zh-CN" altLang="en-US" dirty="0"/>
              <a:t>因为只是多打包了一个</a:t>
            </a:r>
            <a:r>
              <a:rPr lang="en-US" altLang="zh-CN" dirty="0" err="1"/>
              <a:t>vue</a:t>
            </a:r>
            <a:r>
              <a:rPr lang="zh-CN" altLang="en-US" dirty="0"/>
              <a:t>的</a:t>
            </a:r>
            <a:r>
              <a:rPr lang="en-US" altLang="zh-CN" dirty="0" err="1"/>
              <a:t>js</a:t>
            </a:r>
            <a:r>
              <a:rPr lang="zh-CN" altLang="en-US" dirty="0"/>
              <a:t>文件而已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但是运行程序，没有出现想要的效果，而且浏览器中有报错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  <a:p>
            <a:r>
              <a:rPr lang="zh-CN" altLang="en-US" dirty="0"/>
              <a:t>这个错误说的是我们使用的是</a:t>
            </a:r>
            <a:r>
              <a:rPr lang="en-US" altLang="zh-CN" dirty="0"/>
              <a:t>runtime-only</a:t>
            </a:r>
            <a:r>
              <a:rPr lang="zh-CN" altLang="en-US" dirty="0"/>
              <a:t>版本的</a:t>
            </a:r>
            <a:r>
              <a:rPr lang="en-US" altLang="zh-CN" dirty="0"/>
              <a:t>Vue</a:t>
            </a:r>
            <a:r>
              <a:rPr lang="zh-CN" altLang="en-US" dirty="0"/>
              <a:t>，什么意思呢？</a:t>
            </a:r>
            <a:endParaRPr lang="en-US" altLang="zh-CN" dirty="0"/>
          </a:p>
          <a:p>
            <a:pPr lvl="1"/>
            <a:r>
              <a:rPr lang="zh-CN" altLang="en-US" dirty="0"/>
              <a:t>这里我只说解决方案：</a:t>
            </a:r>
            <a:r>
              <a:rPr lang="en-US" altLang="zh-CN" dirty="0">
                <a:hlinkClick r:id="rId2"/>
              </a:rPr>
              <a:t>Vue</a:t>
            </a:r>
            <a:r>
              <a:rPr lang="zh-CN" altLang="en-US" dirty="0">
                <a:hlinkClick r:id="rId2"/>
              </a:rPr>
              <a:t>不同版本构建</a:t>
            </a:r>
            <a:r>
              <a:rPr lang="zh-CN" altLang="en-US" dirty="0"/>
              <a:t>，后续我具体讲解</a:t>
            </a:r>
            <a:r>
              <a:rPr lang="en-US" altLang="zh-CN" dirty="0"/>
              <a:t>runtime-only</a:t>
            </a:r>
            <a:r>
              <a:rPr lang="zh-CN" altLang="en-US" dirty="0"/>
              <a:t>和</a:t>
            </a:r>
            <a:r>
              <a:rPr lang="en-US" altLang="zh-CN" dirty="0"/>
              <a:t>runtime-compiler</a:t>
            </a:r>
            <a:r>
              <a:rPr lang="zh-CN" altLang="en-US" dirty="0"/>
              <a:t>的区别。</a:t>
            </a:r>
          </a:p>
          <a:p>
            <a:r>
              <a:rPr lang="zh-CN" altLang="en-US" dirty="0"/>
              <a:t>所以我们修改</a:t>
            </a:r>
            <a:r>
              <a:rPr lang="en-US" altLang="zh-CN" dirty="0"/>
              <a:t>webpack</a:t>
            </a:r>
            <a:r>
              <a:rPr lang="zh-CN" altLang="en-US" dirty="0"/>
              <a:t>的配置，添加如下内容即可</a:t>
            </a:r>
          </a:p>
          <a:p>
            <a:endParaRPr kumimoji="1"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FDC783B-A371-45EA-8E3D-78397A8CAC0B}"/>
              </a:ext>
            </a:extLst>
          </p:cNvPr>
          <p:cNvSpPr txBox="1">
            <a:spLocks/>
          </p:cNvSpPr>
          <p:nvPr/>
        </p:nvSpPr>
        <p:spPr>
          <a:xfrm>
            <a:off x="5978106" y="805706"/>
            <a:ext cx="5668977" cy="46146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</p:txBody>
      </p:sp>
      <p:pic>
        <p:nvPicPr>
          <p:cNvPr id="13" name="Picture 2" descr="https://upload-images.jianshu.io/upload_images/1102036-c171d387ab4c99dd?imageMogr2/auto-orient/">
            <a:extLst>
              <a:ext uri="{FF2B5EF4-FFF2-40B4-BE49-F238E27FC236}">
                <a16:creationId xmlns:a16="http://schemas.microsoft.com/office/drawing/2014/main" id="{A73EA101-F99D-4F7B-B342-193A09471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21" y="1710266"/>
            <a:ext cx="7755506" cy="15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310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lang="ro-RO" altLang="zh-CN" dirty="0"/>
              <a:t>el</a:t>
            </a:r>
            <a:r>
              <a:rPr lang="zh-CN" altLang="ro-RO" dirty="0"/>
              <a:t>和</a:t>
            </a:r>
            <a:r>
              <a:rPr lang="ro-RO" altLang="zh-CN" dirty="0"/>
              <a:t>template</a:t>
            </a:r>
            <a:r>
              <a:rPr lang="zh-CN" altLang="en-US" dirty="0"/>
              <a:t>区别（一）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127" y="805706"/>
            <a:ext cx="10219055" cy="5980988"/>
          </a:xfrm>
        </p:spPr>
        <p:txBody>
          <a:bodyPr/>
          <a:lstStyle/>
          <a:p>
            <a:r>
              <a:rPr lang="zh-CN" altLang="en-US" sz="1600" dirty="0"/>
              <a:t>正常运行之后，我们来考虑另外一个问题：</a:t>
            </a:r>
          </a:p>
          <a:p>
            <a:pPr lvl="1"/>
            <a:r>
              <a:rPr lang="zh-CN" altLang="en-US" sz="1600" dirty="0"/>
              <a:t>如果我们希望将</a:t>
            </a:r>
            <a:r>
              <a:rPr lang="en-US" altLang="zh-CN" sz="1600" dirty="0"/>
              <a:t>data</a:t>
            </a:r>
            <a:r>
              <a:rPr lang="zh-CN" altLang="en-US" sz="1600" dirty="0"/>
              <a:t>中的数据显示在界面中，就必须是修改</a:t>
            </a:r>
            <a:r>
              <a:rPr lang="en-US" altLang="zh-CN" sz="1600" dirty="0"/>
              <a:t>index.html</a:t>
            </a:r>
          </a:p>
          <a:p>
            <a:pPr lvl="1"/>
            <a:r>
              <a:rPr lang="zh-CN" altLang="en-US" sz="1600" dirty="0"/>
              <a:t>如果我们后面自定义了组件，也必须修改</a:t>
            </a:r>
            <a:r>
              <a:rPr lang="en-US" altLang="zh-CN" sz="1600" dirty="0"/>
              <a:t>index.html</a:t>
            </a:r>
            <a:r>
              <a:rPr lang="zh-CN" altLang="en-US" sz="1600" dirty="0"/>
              <a:t>来使用组件</a:t>
            </a:r>
          </a:p>
          <a:p>
            <a:pPr lvl="1"/>
            <a:r>
              <a:rPr lang="zh-CN" altLang="en-US" sz="1600" dirty="0"/>
              <a:t>但是</a:t>
            </a:r>
            <a:r>
              <a:rPr lang="en-US" altLang="zh-CN" sz="1600" dirty="0"/>
              <a:t>html</a:t>
            </a:r>
            <a:r>
              <a:rPr lang="zh-CN" altLang="en-US" sz="1600" dirty="0"/>
              <a:t>模板在之后的开发中，我并不希望手动的来频繁修改，是否可以做到呢？</a:t>
            </a:r>
          </a:p>
          <a:p>
            <a:r>
              <a:rPr lang="zh-CN" altLang="en-US" sz="1600" dirty="0"/>
              <a:t>定义</a:t>
            </a:r>
            <a:r>
              <a:rPr lang="en-US" altLang="zh-CN" sz="1600" dirty="0"/>
              <a:t>template</a:t>
            </a:r>
            <a:r>
              <a:rPr lang="zh-CN" altLang="en-US" sz="1600" dirty="0"/>
              <a:t>属性：</a:t>
            </a:r>
          </a:p>
          <a:p>
            <a:pPr lvl="1"/>
            <a:r>
              <a:rPr lang="zh-CN" altLang="en-US" sz="1600" dirty="0"/>
              <a:t>在前面的</a:t>
            </a:r>
            <a:r>
              <a:rPr lang="en-US" altLang="zh-CN" sz="1600" dirty="0"/>
              <a:t>Vue</a:t>
            </a:r>
            <a:r>
              <a:rPr lang="zh-CN" altLang="en-US" sz="1600" dirty="0"/>
              <a:t>实例中，我们定义了</a:t>
            </a:r>
            <a:r>
              <a:rPr lang="en-US" altLang="zh-CN" sz="1600" dirty="0"/>
              <a:t>el</a:t>
            </a:r>
            <a:r>
              <a:rPr lang="zh-CN" altLang="en-US" sz="1600" dirty="0"/>
              <a:t>属性，用于和</a:t>
            </a:r>
            <a:r>
              <a:rPr lang="en-US" altLang="zh-CN" sz="1600" dirty="0"/>
              <a:t>index.html</a:t>
            </a:r>
            <a:r>
              <a:rPr lang="zh-CN" altLang="en-US" sz="1600" dirty="0"/>
              <a:t>中的</a:t>
            </a:r>
            <a:r>
              <a:rPr lang="en-US" altLang="zh-CN" sz="1600" dirty="0"/>
              <a:t>#app</a:t>
            </a:r>
            <a:r>
              <a:rPr lang="zh-CN" altLang="en-US" sz="1600" dirty="0"/>
              <a:t>进行绑定，让</a:t>
            </a:r>
            <a:r>
              <a:rPr lang="en-US" altLang="zh-CN" sz="1600" dirty="0"/>
              <a:t>Vue</a:t>
            </a:r>
            <a:r>
              <a:rPr lang="zh-CN" altLang="en-US" sz="1600" dirty="0"/>
              <a:t>实例之后可以管理它其中的内容</a:t>
            </a:r>
          </a:p>
          <a:p>
            <a:pPr lvl="1"/>
            <a:r>
              <a:rPr lang="zh-CN" altLang="en-US" sz="1600" dirty="0"/>
              <a:t>这里，我们可以将</a:t>
            </a:r>
            <a:r>
              <a:rPr lang="en-US" altLang="zh-CN" sz="1600" dirty="0"/>
              <a:t>div</a:t>
            </a:r>
            <a:r>
              <a:rPr lang="zh-CN" altLang="en-US" sz="1600" dirty="0"/>
              <a:t>元素中的</a:t>
            </a:r>
            <a:r>
              <a:rPr lang="en-US" altLang="zh-CN" sz="1600" dirty="0"/>
              <a:t>{{message}}</a:t>
            </a:r>
            <a:r>
              <a:rPr lang="zh-CN" altLang="en-US" sz="1600" dirty="0"/>
              <a:t>内容删掉，只保留一个基本的</a:t>
            </a:r>
            <a:r>
              <a:rPr lang="en-US" altLang="zh-CN" sz="1600" dirty="0"/>
              <a:t>id</a:t>
            </a:r>
            <a:r>
              <a:rPr lang="zh-CN" altLang="en-US" sz="1600" dirty="0"/>
              <a:t>为</a:t>
            </a:r>
            <a:r>
              <a:rPr lang="en-US" altLang="zh-CN" sz="1600" dirty="0"/>
              <a:t>div</a:t>
            </a:r>
            <a:r>
              <a:rPr lang="zh-CN" altLang="en-US" sz="1600" dirty="0"/>
              <a:t>的元素</a:t>
            </a:r>
          </a:p>
          <a:p>
            <a:pPr lvl="1"/>
            <a:r>
              <a:rPr lang="zh-CN" altLang="en-US" sz="1600" dirty="0"/>
              <a:t>但是如果我依然希望在其中显示</a:t>
            </a:r>
            <a:r>
              <a:rPr lang="en-US" altLang="zh-CN" sz="1600" dirty="0"/>
              <a:t>{{message}}</a:t>
            </a:r>
            <a:r>
              <a:rPr lang="zh-CN" altLang="en-US" sz="1600" dirty="0"/>
              <a:t>的内容，应该怎么处理呢？</a:t>
            </a:r>
          </a:p>
          <a:p>
            <a:pPr lvl="1"/>
            <a:r>
              <a:rPr lang="zh-CN" altLang="en-US" sz="1600" dirty="0"/>
              <a:t>我们可以再定义一个</a:t>
            </a:r>
            <a:r>
              <a:rPr lang="en-US" altLang="zh-CN" sz="1600" dirty="0"/>
              <a:t>template</a:t>
            </a:r>
            <a:r>
              <a:rPr lang="zh-CN" altLang="en-US" sz="1600" dirty="0"/>
              <a:t>属性，代码如下：</a:t>
            </a:r>
          </a:p>
          <a:p>
            <a:endParaRPr kumimoji="1" lang="zh-CN" altLang="en-US" sz="1600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FDC783B-A371-45EA-8E3D-78397A8CAC0B}"/>
              </a:ext>
            </a:extLst>
          </p:cNvPr>
          <p:cNvSpPr txBox="1">
            <a:spLocks/>
          </p:cNvSpPr>
          <p:nvPr/>
        </p:nvSpPr>
        <p:spPr>
          <a:xfrm>
            <a:off x="5978106" y="805706"/>
            <a:ext cx="5668977" cy="46146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FE933D-ADCC-43FA-A30F-1C15F8DE8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56" y="4090888"/>
            <a:ext cx="52832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56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lang="ro-RO" altLang="zh-CN" dirty="0"/>
              <a:t>el</a:t>
            </a:r>
            <a:r>
              <a:rPr lang="zh-CN" altLang="ro-RO" dirty="0"/>
              <a:t>和</a:t>
            </a:r>
            <a:r>
              <a:rPr lang="ro-RO" altLang="zh-CN" dirty="0"/>
              <a:t>template</a:t>
            </a:r>
            <a:r>
              <a:rPr lang="zh-CN" altLang="en-US" dirty="0"/>
              <a:t>区别（二）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127" y="805706"/>
            <a:ext cx="10219055" cy="5980988"/>
          </a:xfrm>
        </p:spPr>
        <p:txBody>
          <a:bodyPr/>
          <a:lstStyle/>
          <a:p>
            <a:r>
              <a:rPr lang="zh-CN" altLang="en-US" dirty="0"/>
              <a:t>重新打包，运行程序，显示一样的结果和</a:t>
            </a:r>
            <a:r>
              <a:rPr lang="en-US" altLang="zh-CN" dirty="0"/>
              <a:t>HTML</a:t>
            </a:r>
            <a:r>
              <a:rPr lang="zh-CN" altLang="en-US" dirty="0"/>
              <a:t>代码结构</a:t>
            </a:r>
            <a:endParaRPr lang="en-US" altLang="zh-CN" dirty="0"/>
          </a:p>
          <a:p>
            <a:r>
              <a:rPr lang="zh-CN" altLang="en-US" dirty="0"/>
              <a:t>那么，</a:t>
            </a:r>
            <a:r>
              <a:rPr lang="en-US" altLang="zh-CN" dirty="0"/>
              <a:t>el</a:t>
            </a:r>
            <a:r>
              <a:rPr lang="zh-CN" altLang="en-US" dirty="0"/>
              <a:t>和</a:t>
            </a:r>
            <a:r>
              <a:rPr lang="en-US" altLang="zh-CN" dirty="0"/>
              <a:t>template</a:t>
            </a:r>
            <a:r>
              <a:rPr lang="zh-CN" altLang="en-US" dirty="0"/>
              <a:t>模板的关系是什么呢？</a:t>
            </a:r>
          </a:p>
          <a:p>
            <a:pPr lvl="1"/>
            <a:r>
              <a:rPr lang="zh-CN" altLang="en-US" dirty="0"/>
              <a:t>在我们之前的学习中，我们知道</a:t>
            </a:r>
            <a:r>
              <a:rPr lang="en-US" altLang="zh-CN" dirty="0"/>
              <a:t>el</a:t>
            </a:r>
            <a:r>
              <a:rPr lang="zh-CN" altLang="en-US" dirty="0"/>
              <a:t>用于指定</a:t>
            </a:r>
            <a:r>
              <a:rPr lang="en-US" altLang="zh-CN" dirty="0"/>
              <a:t>Vue</a:t>
            </a:r>
            <a:r>
              <a:rPr lang="zh-CN" altLang="en-US" dirty="0"/>
              <a:t>要管理的</a:t>
            </a:r>
            <a:r>
              <a:rPr lang="en-US" altLang="zh-CN" dirty="0"/>
              <a:t>DOM</a:t>
            </a:r>
            <a:r>
              <a:rPr lang="zh-CN" altLang="en-US" dirty="0"/>
              <a:t>，可以帮助解析其中的指令、事件监听等等。</a:t>
            </a:r>
          </a:p>
          <a:p>
            <a:pPr lvl="1"/>
            <a:r>
              <a:rPr lang="zh-CN" altLang="en-US" dirty="0"/>
              <a:t>而如果</a:t>
            </a:r>
            <a:r>
              <a:rPr lang="en-US" altLang="zh-CN" dirty="0"/>
              <a:t>Vue</a:t>
            </a:r>
            <a:r>
              <a:rPr lang="zh-CN" altLang="en-US" dirty="0"/>
              <a:t>实例中同时指定了</a:t>
            </a:r>
            <a:r>
              <a:rPr lang="en-US" altLang="zh-CN" dirty="0"/>
              <a:t>template</a:t>
            </a:r>
            <a:r>
              <a:rPr lang="zh-CN" altLang="en-US" dirty="0"/>
              <a:t>，那么</a:t>
            </a:r>
            <a:r>
              <a:rPr lang="en-US" altLang="zh-CN" dirty="0"/>
              <a:t>template</a:t>
            </a:r>
            <a:r>
              <a:rPr lang="zh-CN" altLang="en-US" dirty="0"/>
              <a:t>模板的内容会替换掉挂载的对应</a:t>
            </a:r>
            <a:r>
              <a:rPr lang="en-US" altLang="zh-CN" dirty="0"/>
              <a:t>el</a:t>
            </a:r>
            <a:r>
              <a:rPr lang="zh-CN" altLang="en-US" dirty="0"/>
              <a:t>的模板。</a:t>
            </a:r>
          </a:p>
          <a:p>
            <a:r>
              <a:rPr lang="zh-CN" altLang="en-US" dirty="0"/>
              <a:t>这样做有什么好处呢？</a:t>
            </a:r>
          </a:p>
          <a:p>
            <a:pPr lvl="1"/>
            <a:r>
              <a:rPr lang="zh-CN" altLang="en-US" dirty="0"/>
              <a:t>这样做之后我们就不需要在以后的开发中再次操作</a:t>
            </a:r>
            <a:r>
              <a:rPr lang="en-US" altLang="zh-CN" dirty="0"/>
              <a:t>index.html</a:t>
            </a:r>
            <a:r>
              <a:rPr lang="zh-CN" altLang="en-US" dirty="0"/>
              <a:t>，只需要在</a:t>
            </a:r>
            <a:r>
              <a:rPr lang="en-US" altLang="zh-CN" dirty="0"/>
              <a:t>template</a:t>
            </a:r>
            <a:r>
              <a:rPr lang="zh-CN" altLang="en-US" dirty="0"/>
              <a:t>中写入对应的标签即可</a:t>
            </a:r>
          </a:p>
          <a:p>
            <a:r>
              <a:rPr lang="zh-CN" altLang="en-US" dirty="0"/>
              <a:t>但是，书写</a:t>
            </a:r>
            <a:r>
              <a:rPr lang="en-US" altLang="zh-CN" dirty="0"/>
              <a:t>template</a:t>
            </a:r>
            <a:r>
              <a:rPr lang="zh-CN" altLang="en-US" dirty="0"/>
              <a:t>模块非常麻烦怎么办呢？</a:t>
            </a:r>
          </a:p>
          <a:p>
            <a:pPr lvl="1"/>
            <a:r>
              <a:rPr lang="zh-CN" altLang="en-US" dirty="0"/>
              <a:t>没有关系，稍后我们会将</a:t>
            </a:r>
            <a:r>
              <a:rPr lang="en-US" altLang="zh-CN" dirty="0"/>
              <a:t>template</a:t>
            </a:r>
            <a:r>
              <a:rPr lang="zh-CN" altLang="en-US" dirty="0"/>
              <a:t>模板中的内容进行抽离。</a:t>
            </a:r>
          </a:p>
          <a:p>
            <a:pPr lvl="1"/>
            <a:r>
              <a:rPr lang="zh-CN" altLang="en-US" dirty="0"/>
              <a:t>会分成三部分书写：</a:t>
            </a:r>
            <a:r>
              <a:rPr lang="en-US" altLang="zh-CN" dirty="0"/>
              <a:t>template</a:t>
            </a:r>
            <a:r>
              <a:rPr lang="zh-CN" altLang="en-US" dirty="0"/>
              <a:t>、</a:t>
            </a:r>
            <a:r>
              <a:rPr lang="en-US" altLang="zh-CN" dirty="0"/>
              <a:t>script</a:t>
            </a:r>
            <a:r>
              <a:rPr lang="zh-CN" altLang="en-US" dirty="0"/>
              <a:t>、</a:t>
            </a:r>
            <a:r>
              <a:rPr lang="en-US" altLang="zh-CN" dirty="0"/>
              <a:t>style</a:t>
            </a:r>
            <a:r>
              <a:rPr lang="zh-CN" altLang="en-US" dirty="0"/>
              <a:t>，结构变得非常清晰。</a:t>
            </a:r>
          </a:p>
          <a:p>
            <a:endParaRPr kumimoji="1"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FDC783B-A371-45EA-8E3D-78397A8CAC0B}"/>
              </a:ext>
            </a:extLst>
          </p:cNvPr>
          <p:cNvSpPr txBox="1">
            <a:spLocks/>
          </p:cNvSpPr>
          <p:nvPr/>
        </p:nvSpPr>
        <p:spPr>
          <a:xfrm>
            <a:off x="5978106" y="805706"/>
            <a:ext cx="5668977" cy="46146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699766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kumimoji="1" lang="en-US" altLang="zh-CN" dirty="0"/>
              <a:t>Vue</a:t>
            </a:r>
            <a:r>
              <a:rPr kumimoji="1" lang="zh-CN" altLang="en-US" dirty="0"/>
              <a:t>组件化开发引入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127" y="805706"/>
            <a:ext cx="10219055" cy="5980988"/>
          </a:xfrm>
        </p:spPr>
        <p:txBody>
          <a:bodyPr/>
          <a:lstStyle/>
          <a:p>
            <a:r>
              <a:rPr lang="zh-CN" altLang="en-US" dirty="0"/>
              <a:t>在学习组件化开发的时候，我说过以后的</a:t>
            </a:r>
            <a:r>
              <a:rPr lang="en-US" altLang="zh-CN" dirty="0"/>
              <a:t>Vue</a:t>
            </a:r>
            <a:r>
              <a:rPr lang="zh-CN" altLang="en-US" dirty="0"/>
              <a:t>开发过程中，我们都会采用组件化开发的思想。</a:t>
            </a:r>
          </a:p>
          <a:p>
            <a:pPr lvl="1"/>
            <a:r>
              <a:rPr lang="zh-CN" altLang="en-US" dirty="0"/>
              <a:t>那么，在当前项目中，如果我也想采用组件化的形式进行开发，应该怎么做呢？</a:t>
            </a:r>
          </a:p>
          <a:p>
            <a:r>
              <a:rPr lang="zh-CN" altLang="en-US" dirty="0"/>
              <a:t>查看下面的代码：</a:t>
            </a:r>
            <a:r>
              <a:rPr lang="en-US" altLang="zh-CN" dirty="0"/>
              <a:t>	</a:t>
            </a:r>
          </a:p>
          <a:p>
            <a:pPr lvl="1"/>
            <a:r>
              <a:rPr kumimoji="1" lang="zh-CN" altLang="en-US" dirty="0"/>
              <a:t>当然，我们也可以将下面的代码抽取到一个</a:t>
            </a:r>
            <a:r>
              <a:rPr kumimoji="1" lang="en-US" altLang="zh-CN" dirty="0" err="1"/>
              <a:t>js</a:t>
            </a:r>
            <a:r>
              <a:rPr kumimoji="1" lang="zh-CN" altLang="en-US" dirty="0"/>
              <a:t>文件中，并且导出。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FDC783B-A371-45EA-8E3D-78397A8CAC0B}"/>
              </a:ext>
            </a:extLst>
          </p:cNvPr>
          <p:cNvSpPr txBox="1">
            <a:spLocks/>
          </p:cNvSpPr>
          <p:nvPr/>
        </p:nvSpPr>
        <p:spPr>
          <a:xfrm>
            <a:off x="5978106" y="805706"/>
            <a:ext cx="5668977" cy="46146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4DD48C-5539-4488-9734-ADA487A85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895264"/>
            <a:ext cx="4051300" cy="3694357"/>
          </a:xfrm>
          <a:prstGeom prst="rect">
            <a:avLst/>
          </a:prstGeom>
        </p:spPr>
      </p:pic>
      <p:pic>
        <p:nvPicPr>
          <p:cNvPr id="7" name="Picture 2" descr="https://upload-images.jianshu.io/upload_images/1102036-0f5505e28337d128?imageMogr2/auto-orient/">
            <a:extLst>
              <a:ext uri="{FF2B5EF4-FFF2-40B4-BE49-F238E27FC236}">
                <a16:creationId xmlns:a16="http://schemas.microsoft.com/office/drawing/2014/main" id="{58FB4705-6D8A-41E2-A43D-724321AC1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208" y="2895264"/>
            <a:ext cx="5205342" cy="369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774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lang="en-US" altLang="zh-CN" dirty="0"/>
              <a:t>.</a:t>
            </a:r>
            <a:r>
              <a:rPr lang="en-US" altLang="zh-CN" dirty="0" err="1"/>
              <a:t>vue</a:t>
            </a:r>
            <a:r>
              <a:rPr lang="zh-CN" altLang="en-US" dirty="0"/>
              <a:t>文件封装处理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127" y="805706"/>
            <a:ext cx="10219055" cy="5980988"/>
          </a:xfrm>
        </p:spPr>
        <p:txBody>
          <a:bodyPr/>
          <a:lstStyle/>
          <a:p>
            <a:r>
              <a:rPr lang="zh-CN" altLang="en-US" sz="1600" dirty="0"/>
              <a:t>但是一个组件以一个</a:t>
            </a:r>
            <a:r>
              <a:rPr lang="en-US" altLang="zh-CN" sz="1600" dirty="0" err="1"/>
              <a:t>js</a:t>
            </a:r>
            <a:r>
              <a:rPr lang="zh-CN" altLang="en-US" sz="1600" dirty="0"/>
              <a:t>对象的形式进行组织和使用的时候是非常不方便的</a:t>
            </a:r>
          </a:p>
          <a:p>
            <a:pPr lvl="1"/>
            <a:r>
              <a:rPr lang="zh-CN" altLang="en-US" sz="1600" dirty="0"/>
              <a:t>一方面编写</a:t>
            </a:r>
            <a:r>
              <a:rPr lang="en-US" altLang="zh-CN" sz="1600" dirty="0"/>
              <a:t>template</a:t>
            </a:r>
            <a:r>
              <a:rPr lang="zh-CN" altLang="en-US" sz="1600" dirty="0"/>
              <a:t>模块非常的麻烦</a:t>
            </a:r>
          </a:p>
          <a:p>
            <a:pPr lvl="1"/>
            <a:r>
              <a:rPr lang="zh-CN" altLang="en-US" sz="1600" dirty="0"/>
              <a:t>另外一方面如果有样式的话，我们写在哪里比较合适呢？</a:t>
            </a:r>
          </a:p>
          <a:p>
            <a:r>
              <a:rPr lang="zh-CN" altLang="en-US" sz="1600" dirty="0"/>
              <a:t>现在，我们以一种全新的方式来组织一个</a:t>
            </a:r>
            <a:r>
              <a:rPr lang="en-US" altLang="zh-CN" sz="1600" dirty="0" err="1"/>
              <a:t>vue</a:t>
            </a:r>
            <a:r>
              <a:rPr lang="zh-CN" altLang="en-US" sz="1600" dirty="0"/>
              <a:t>的组件</a:t>
            </a:r>
            <a:endParaRPr lang="en-US" altLang="zh-CN" sz="1600" dirty="0"/>
          </a:p>
          <a:p>
            <a:r>
              <a:rPr lang="zh-CN" altLang="en-US" sz="1600" dirty="0"/>
              <a:t>但是，这个时候这个文件可以被正确的加载吗？</a:t>
            </a:r>
          </a:p>
          <a:p>
            <a:pPr lvl="1"/>
            <a:r>
              <a:rPr lang="zh-CN" altLang="en-US" sz="1600" dirty="0"/>
              <a:t>必然不可以，这种特殊的文件以及特殊的格式，必须有人帮助我们处理。</a:t>
            </a:r>
          </a:p>
          <a:p>
            <a:pPr lvl="1"/>
            <a:r>
              <a:rPr lang="zh-CN" altLang="en-US" sz="1600" dirty="0"/>
              <a:t>谁来处理呢？</a:t>
            </a:r>
            <a:r>
              <a:rPr lang="en-US" altLang="zh-CN" sz="1600" dirty="0" err="1"/>
              <a:t>vue</a:t>
            </a:r>
            <a:r>
              <a:rPr lang="en-US" altLang="zh-CN" sz="1600" dirty="0"/>
              <a:t>-loader</a:t>
            </a:r>
            <a:r>
              <a:rPr lang="zh-CN" altLang="en-US" sz="1600" dirty="0"/>
              <a:t>以及</a:t>
            </a:r>
            <a:r>
              <a:rPr lang="en-US" altLang="zh-CN" sz="1600" dirty="0" err="1"/>
              <a:t>vue</a:t>
            </a:r>
            <a:r>
              <a:rPr lang="en-US" altLang="zh-CN" sz="1600" dirty="0"/>
              <a:t>-template-compiler</a:t>
            </a:r>
            <a:r>
              <a:rPr lang="zh-CN" altLang="en-US" sz="1600" dirty="0"/>
              <a:t>。</a:t>
            </a:r>
          </a:p>
          <a:p>
            <a:r>
              <a:rPr lang="zh-CN" altLang="en-US" sz="1600" dirty="0"/>
              <a:t>安装</a:t>
            </a:r>
            <a:r>
              <a:rPr lang="en-US" altLang="zh-CN" sz="1600" dirty="0" err="1"/>
              <a:t>vue</a:t>
            </a:r>
            <a:r>
              <a:rPr lang="en-US" altLang="zh-CN" sz="1600" dirty="0"/>
              <a:t>-loader</a:t>
            </a:r>
            <a:r>
              <a:rPr lang="zh-CN" altLang="en-US" sz="1600" dirty="0"/>
              <a:t>和</a:t>
            </a:r>
            <a:r>
              <a:rPr lang="en-US" altLang="zh-CN" sz="1600" dirty="0" err="1"/>
              <a:t>vue</a:t>
            </a:r>
            <a:r>
              <a:rPr lang="en-US" altLang="zh-CN" sz="1600" dirty="0"/>
              <a:t>-template-compiler</a:t>
            </a:r>
          </a:p>
          <a:p>
            <a:endParaRPr kumimoji="1" lang="en-US" altLang="zh-CN" sz="1600" dirty="0"/>
          </a:p>
          <a:p>
            <a:r>
              <a:rPr lang="zh-CN" altLang="en-US" sz="1600" dirty="0"/>
              <a:t>修改</a:t>
            </a:r>
            <a:r>
              <a:rPr lang="en-US" altLang="zh-CN" sz="1600" dirty="0"/>
              <a:t>webpack.config.js</a:t>
            </a:r>
            <a:r>
              <a:rPr lang="zh-CN" altLang="en-US" sz="1600" dirty="0"/>
              <a:t>的配置文件：</a:t>
            </a:r>
            <a:endParaRPr kumimoji="1" lang="zh-CN" altLang="en-US" sz="1600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FDC783B-A371-45EA-8E3D-78397A8CAC0B}"/>
              </a:ext>
            </a:extLst>
          </p:cNvPr>
          <p:cNvSpPr txBox="1">
            <a:spLocks/>
          </p:cNvSpPr>
          <p:nvPr/>
        </p:nvSpPr>
        <p:spPr>
          <a:xfrm>
            <a:off x="5978106" y="805706"/>
            <a:ext cx="5668977" cy="46146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0FF639D-364F-4E24-8B12-2BC7F72FC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5550" y="437917"/>
            <a:ext cx="4616450" cy="34649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F330563-CBA0-46ED-8EAF-337920F8A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550" y="4378942"/>
            <a:ext cx="38100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36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/>
              <a:t>Webpack</a:t>
            </a:r>
            <a:r>
              <a:rPr lang="zh-CN" altLang="en-US" dirty="0"/>
              <a:t>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293" y="954561"/>
            <a:ext cx="10952584" cy="4614636"/>
          </a:xfrm>
        </p:spPr>
        <p:txBody>
          <a:bodyPr/>
          <a:lstStyle/>
          <a:p>
            <a:r>
              <a:rPr lang="zh-CN" altLang="en-US" sz="1600" dirty="0"/>
              <a:t>什么是</a:t>
            </a:r>
            <a:r>
              <a:rPr lang="en-US" altLang="zh-CN" sz="1600" dirty="0"/>
              <a:t>webpack</a:t>
            </a:r>
            <a:r>
              <a:rPr lang="zh-CN" altLang="en-US" sz="1600" dirty="0"/>
              <a:t>？</a:t>
            </a:r>
          </a:p>
          <a:p>
            <a:pPr lvl="1"/>
            <a:r>
              <a:rPr lang="zh-CN" altLang="en-US" sz="1400" dirty="0"/>
              <a:t>这个</a:t>
            </a:r>
            <a:r>
              <a:rPr lang="en-US" altLang="zh-CN" sz="1400" dirty="0"/>
              <a:t>webpack</a:t>
            </a:r>
            <a:r>
              <a:rPr lang="zh-CN" altLang="en-US" sz="1400" dirty="0"/>
              <a:t>还真不是一两句话可以说清楚的。</a:t>
            </a:r>
          </a:p>
          <a:p>
            <a:r>
              <a:rPr lang="zh-CN" altLang="en-US" sz="1600" dirty="0"/>
              <a:t>我们先看看官方的解释：</a:t>
            </a:r>
          </a:p>
          <a:p>
            <a:pPr lvl="1"/>
            <a:r>
              <a:rPr lang="en-US" altLang="zh-CN" sz="1400" dirty="0"/>
              <a:t>At its core, webpack is a static module bundler for modern JavaScript applications. </a:t>
            </a:r>
          </a:p>
          <a:p>
            <a:pPr lvl="1"/>
            <a:r>
              <a:rPr lang="zh-CN" altLang="en-US" sz="1400" dirty="0"/>
              <a:t>从本质上来讲，</a:t>
            </a:r>
            <a:r>
              <a:rPr lang="en-US" altLang="zh-CN" sz="1400" dirty="0"/>
              <a:t>webpack</a:t>
            </a:r>
            <a:r>
              <a:rPr lang="zh-CN" altLang="en-US" sz="1400" dirty="0"/>
              <a:t>是一个现代的</a:t>
            </a:r>
            <a:r>
              <a:rPr lang="en-US" altLang="zh-CN" sz="1400" dirty="0"/>
              <a:t>JavaScript</a:t>
            </a:r>
            <a:r>
              <a:rPr lang="zh-CN" altLang="en-US" sz="1400" dirty="0"/>
              <a:t>应用的静态模块打包工具。</a:t>
            </a:r>
          </a:p>
          <a:p>
            <a:r>
              <a:rPr lang="zh-CN" altLang="en-US" sz="1600" dirty="0"/>
              <a:t>但是它是什么呢？用概念解释概念，还是不清晰。</a:t>
            </a:r>
          </a:p>
          <a:p>
            <a:pPr lvl="1"/>
            <a:r>
              <a:rPr lang="zh-CN" altLang="en-US" sz="1400" dirty="0"/>
              <a:t>我们从两个点来解释上面这句话：模块 和 打包</a:t>
            </a:r>
          </a:p>
          <a:p>
            <a:endParaRPr lang="zh-CN" altLang="en-US" sz="1600" dirty="0"/>
          </a:p>
        </p:txBody>
      </p:sp>
      <p:pic>
        <p:nvPicPr>
          <p:cNvPr id="4" name="Picture 2" descr="https://note.youdao.com/yws/public/resource/7cf5e2fb9f5b3630a30861f0357d6359/xmlnote/9CF4C97F3CB648DC8B60802702FF5465/3842">
            <a:extLst>
              <a:ext uri="{FF2B5EF4-FFF2-40B4-BE49-F238E27FC236}">
                <a16:creationId xmlns:a16="http://schemas.microsoft.com/office/drawing/2014/main" id="{0E952296-69DD-4EA9-BC66-CF945C13E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09" y="3429000"/>
            <a:ext cx="6095999" cy="236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4696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kumimoji="1" lang="zh-CN" altLang="en-US" dirty="0"/>
              <a:t>认识</a:t>
            </a:r>
            <a:r>
              <a:rPr kumimoji="1" lang="en-US" altLang="zh-CN" dirty="0"/>
              <a:t>plugin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127" y="805706"/>
            <a:ext cx="10219055" cy="5980988"/>
          </a:xfrm>
        </p:spPr>
        <p:txBody>
          <a:bodyPr/>
          <a:lstStyle/>
          <a:p>
            <a:r>
              <a:rPr lang="en-US" altLang="zh-CN" dirty="0"/>
              <a:t>plugin</a:t>
            </a:r>
            <a:r>
              <a:rPr lang="zh-CN" altLang="en-US" dirty="0"/>
              <a:t>是什么？</a:t>
            </a:r>
          </a:p>
          <a:p>
            <a:pPr lvl="1"/>
            <a:r>
              <a:rPr lang="en-US" altLang="zh-CN" dirty="0"/>
              <a:t>plugin</a:t>
            </a:r>
            <a:r>
              <a:rPr lang="zh-CN" altLang="en-US" dirty="0"/>
              <a:t>是插件的意思，通常是用于对某个现有的架构进行扩展。</a:t>
            </a:r>
          </a:p>
          <a:p>
            <a:pPr lvl="1"/>
            <a:r>
              <a:rPr lang="en-US" altLang="zh-CN" dirty="0"/>
              <a:t>webpack</a:t>
            </a:r>
            <a:r>
              <a:rPr lang="zh-CN" altLang="en-US" dirty="0"/>
              <a:t>中的插件，就是对</a:t>
            </a:r>
            <a:r>
              <a:rPr lang="en-US" altLang="zh-CN" dirty="0"/>
              <a:t>webpack</a:t>
            </a:r>
            <a:r>
              <a:rPr lang="zh-CN" altLang="en-US" dirty="0"/>
              <a:t>现有功能的各种扩展，比如打包优化，文件压缩等等。</a:t>
            </a:r>
          </a:p>
          <a:p>
            <a:r>
              <a:rPr lang="en-US" altLang="zh-CN" dirty="0"/>
              <a:t>loader</a:t>
            </a:r>
            <a:r>
              <a:rPr lang="zh-CN" altLang="en-US" dirty="0"/>
              <a:t>和</a:t>
            </a:r>
            <a:r>
              <a:rPr lang="en-US" altLang="zh-CN" dirty="0"/>
              <a:t>plugin</a:t>
            </a:r>
            <a:r>
              <a:rPr lang="zh-CN" altLang="en-US" dirty="0"/>
              <a:t>区别</a:t>
            </a:r>
          </a:p>
          <a:p>
            <a:pPr lvl="1"/>
            <a:r>
              <a:rPr lang="en-US" altLang="zh-CN" dirty="0"/>
              <a:t>loader</a:t>
            </a:r>
            <a:r>
              <a:rPr lang="zh-CN" altLang="en-US" dirty="0"/>
              <a:t>主要用于转换某些类型的模块，它是一个转换器。</a:t>
            </a:r>
          </a:p>
          <a:p>
            <a:pPr lvl="1"/>
            <a:r>
              <a:rPr lang="en-US" altLang="zh-CN" dirty="0"/>
              <a:t>plugin</a:t>
            </a:r>
            <a:r>
              <a:rPr lang="zh-CN" altLang="en-US" dirty="0"/>
              <a:t>是插件，它是对</a:t>
            </a:r>
            <a:r>
              <a:rPr lang="en-US" altLang="zh-CN" dirty="0"/>
              <a:t>webpack</a:t>
            </a:r>
            <a:r>
              <a:rPr lang="zh-CN" altLang="en-US" dirty="0"/>
              <a:t>本身的扩展，是一个扩展器。</a:t>
            </a:r>
          </a:p>
          <a:p>
            <a:r>
              <a:rPr lang="en-US" altLang="zh-CN" dirty="0"/>
              <a:t>plugin</a:t>
            </a:r>
            <a:r>
              <a:rPr lang="zh-CN" altLang="en-US" dirty="0"/>
              <a:t>的使用过程：</a:t>
            </a:r>
          </a:p>
          <a:p>
            <a:pPr lvl="1"/>
            <a:r>
              <a:rPr lang="zh-CN" altLang="en-US" dirty="0"/>
              <a:t>步骤一：通过</a:t>
            </a:r>
            <a:r>
              <a:rPr lang="en-US" altLang="zh-CN" dirty="0" err="1"/>
              <a:t>npm</a:t>
            </a:r>
            <a:r>
              <a:rPr lang="zh-CN" altLang="en-US" dirty="0"/>
              <a:t>安装需要使用的</a:t>
            </a:r>
            <a:r>
              <a:rPr lang="en-US" altLang="zh-CN" dirty="0"/>
              <a:t>plugins(</a:t>
            </a:r>
            <a:r>
              <a:rPr lang="zh-CN" altLang="en-US" dirty="0"/>
              <a:t>某些</a:t>
            </a:r>
            <a:r>
              <a:rPr lang="en-US" altLang="zh-CN" dirty="0"/>
              <a:t>webpack</a:t>
            </a:r>
            <a:r>
              <a:rPr lang="zh-CN" altLang="en-US" dirty="0"/>
              <a:t>已经内置的插件不需要安装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步骤二：在</a:t>
            </a:r>
            <a:r>
              <a:rPr lang="en-US" altLang="zh-CN" dirty="0"/>
              <a:t>webpack.config.js</a:t>
            </a:r>
            <a:r>
              <a:rPr lang="zh-CN" altLang="en-US" dirty="0"/>
              <a:t>中的</a:t>
            </a:r>
            <a:r>
              <a:rPr lang="en-US" altLang="zh-CN" dirty="0"/>
              <a:t>plugins</a:t>
            </a:r>
            <a:r>
              <a:rPr lang="zh-CN" altLang="en-US" dirty="0"/>
              <a:t>中配置插件。</a:t>
            </a:r>
          </a:p>
          <a:p>
            <a:r>
              <a:rPr lang="zh-CN" altLang="en-US" dirty="0"/>
              <a:t>下面，我们就来看看可以通过哪些插件对现有的</a:t>
            </a:r>
            <a:r>
              <a:rPr lang="en-US" altLang="zh-CN" dirty="0"/>
              <a:t>webpack</a:t>
            </a:r>
            <a:r>
              <a:rPr lang="zh-CN" altLang="en-US" dirty="0"/>
              <a:t>打包过程进行扩容，让我们的</a:t>
            </a:r>
            <a:r>
              <a:rPr lang="en-US" altLang="zh-CN" dirty="0"/>
              <a:t>webpack</a:t>
            </a:r>
            <a:r>
              <a:rPr lang="zh-CN" altLang="en-US" dirty="0"/>
              <a:t>变得更加好用。</a:t>
            </a:r>
            <a:endParaRPr kumimoji="1"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FDC783B-A371-45EA-8E3D-78397A8CAC0B}"/>
              </a:ext>
            </a:extLst>
          </p:cNvPr>
          <p:cNvSpPr txBox="1">
            <a:spLocks/>
          </p:cNvSpPr>
          <p:nvPr/>
        </p:nvSpPr>
        <p:spPr>
          <a:xfrm>
            <a:off x="5978106" y="805706"/>
            <a:ext cx="5668977" cy="46146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4864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kumimoji="1" lang="zh-CN" altLang="en-US" dirty="0"/>
              <a:t>添加版权的</a:t>
            </a:r>
            <a:r>
              <a:rPr kumimoji="1" lang="en-US" altLang="zh-CN" dirty="0"/>
              <a:t>Plugin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127" y="805706"/>
            <a:ext cx="10219055" cy="5980988"/>
          </a:xfrm>
        </p:spPr>
        <p:txBody>
          <a:bodyPr/>
          <a:lstStyle/>
          <a:p>
            <a:r>
              <a:rPr lang="zh-CN" altLang="en-US" dirty="0"/>
              <a:t>我们先来使用一个最简单的插件，为打包的文件添加版权声明</a:t>
            </a:r>
          </a:p>
          <a:p>
            <a:pPr lvl="1"/>
            <a:r>
              <a:rPr lang="zh-CN" altLang="en-US" dirty="0"/>
              <a:t>该插件名字叫</a:t>
            </a:r>
            <a:r>
              <a:rPr lang="en-US" altLang="zh-CN" dirty="0" err="1"/>
              <a:t>BannerPlugin</a:t>
            </a:r>
            <a:r>
              <a:rPr lang="zh-CN" altLang="en-US" dirty="0"/>
              <a:t>，属于</a:t>
            </a:r>
            <a:r>
              <a:rPr lang="en-US" altLang="zh-CN" dirty="0"/>
              <a:t>webpack</a:t>
            </a:r>
            <a:r>
              <a:rPr lang="zh-CN" altLang="en-US" dirty="0"/>
              <a:t>自带的插件。</a:t>
            </a:r>
          </a:p>
          <a:p>
            <a:r>
              <a:rPr lang="zh-CN" altLang="en-US" dirty="0"/>
              <a:t>按照下面的方式来修改</a:t>
            </a:r>
            <a:r>
              <a:rPr lang="en-US" altLang="zh-CN" dirty="0"/>
              <a:t>webpack.config.js</a:t>
            </a:r>
            <a:r>
              <a:rPr lang="zh-CN" altLang="en-US" dirty="0"/>
              <a:t>的文件：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重新打包程序：查看</a:t>
            </a:r>
            <a:r>
              <a:rPr lang="en-US" altLang="zh-CN" dirty="0"/>
              <a:t>bundle.js</a:t>
            </a:r>
            <a:r>
              <a:rPr lang="zh-CN" altLang="en-US" dirty="0"/>
              <a:t>文件的头部，看到如下信息</a:t>
            </a:r>
          </a:p>
          <a:p>
            <a:endParaRPr kumimoji="1"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FDC783B-A371-45EA-8E3D-78397A8CAC0B}"/>
              </a:ext>
            </a:extLst>
          </p:cNvPr>
          <p:cNvSpPr txBox="1">
            <a:spLocks/>
          </p:cNvSpPr>
          <p:nvPr/>
        </p:nvSpPr>
        <p:spPr>
          <a:xfrm>
            <a:off x="5978106" y="805706"/>
            <a:ext cx="5668977" cy="46146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7996FED-AC83-4CEA-B46A-A8B68E87F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42" y="1901626"/>
            <a:ext cx="5506149" cy="1991331"/>
          </a:xfrm>
          <a:prstGeom prst="rect">
            <a:avLst/>
          </a:prstGeom>
        </p:spPr>
      </p:pic>
      <p:pic>
        <p:nvPicPr>
          <p:cNvPr id="8" name="Picture 2" descr="https://upload-images.jianshu.io/upload_images/1102036-255b6409d484dc3f?imageMogr2/auto-orient/">
            <a:extLst>
              <a:ext uri="{FF2B5EF4-FFF2-40B4-BE49-F238E27FC236}">
                <a16:creationId xmlns:a16="http://schemas.microsoft.com/office/drawing/2014/main" id="{D435487C-2025-4FF6-8C00-7151E9FF6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42" y="4490445"/>
            <a:ext cx="48768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085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lang="zh-CN" altLang="de-DE" dirty="0"/>
              <a:t>打包</a:t>
            </a:r>
            <a:r>
              <a:rPr lang="de-DE" altLang="zh-CN" dirty="0"/>
              <a:t>html</a:t>
            </a:r>
            <a:r>
              <a:rPr lang="zh-CN" altLang="de-DE" dirty="0"/>
              <a:t>的</a:t>
            </a:r>
            <a:r>
              <a:rPr lang="de-DE" altLang="zh-CN" dirty="0"/>
              <a:t>plugin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127" y="805706"/>
            <a:ext cx="10219055" cy="5980988"/>
          </a:xfrm>
        </p:spPr>
        <p:txBody>
          <a:bodyPr/>
          <a:lstStyle/>
          <a:p>
            <a:r>
              <a:rPr lang="zh-CN" altLang="en-US" sz="1600" dirty="0"/>
              <a:t>目前，我们的</a:t>
            </a:r>
            <a:r>
              <a:rPr lang="en-US" altLang="zh-CN" sz="1600" dirty="0"/>
              <a:t>index.html</a:t>
            </a:r>
            <a:r>
              <a:rPr lang="zh-CN" altLang="en-US" sz="1600" dirty="0"/>
              <a:t>文件是存放在项目的根目录下的。</a:t>
            </a:r>
          </a:p>
          <a:p>
            <a:pPr lvl="1"/>
            <a:r>
              <a:rPr lang="zh-CN" altLang="en-US" sz="1600" dirty="0"/>
              <a:t>我们知道，在真实发布项目时，发布的是</a:t>
            </a:r>
            <a:r>
              <a:rPr lang="en-US" altLang="zh-CN" sz="1600" dirty="0" err="1"/>
              <a:t>dist</a:t>
            </a:r>
            <a:r>
              <a:rPr lang="zh-CN" altLang="en-US" sz="1600" dirty="0"/>
              <a:t>文件夹中的内容，但是</a:t>
            </a:r>
            <a:r>
              <a:rPr lang="en-US" altLang="zh-CN" sz="1600" dirty="0" err="1"/>
              <a:t>dist</a:t>
            </a:r>
            <a:r>
              <a:rPr lang="zh-CN" altLang="en-US" sz="1600" dirty="0"/>
              <a:t>文件夹中如果没有</a:t>
            </a:r>
            <a:r>
              <a:rPr lang="en-US" altLang="zh-CN" sz="1600" dirty="0"/>
              <a:t>index.html</a:t>
            </a:r>
            <a:r>
              <a:rPr lang="zh-CN" altLang="en-US" sz="1600" dirty="0"/>
              <a:t>文件，那么打包的</a:t>
            </a:r>
            <a:r>
              <a:rPr lang="en-US" altLang="zh-CN" sz="1600" dirty="0" err="1"/>
              <a:t>js</a:t>
            </a:r>
            <a:r>
              <a:rPr lang="zh-CN" altLang="en-US" sz="1600" dirty="0"/>
              <a:t>等文件也就没有意义了。</a:t>
            </a:r>
          </a:p>
          <a:p>
            <a:pPr lvl="1"/>
            <a:r>
              <a:rPr lang="zh-CN" altLang="en-US" sz="1600" dirty="0"/>
              <a:t>所以，我们需要将</a:t>
            </a:r>
            <a:r>
              <a:rPr lang="en-US" altLang="zh-CN" sz="1600" dirty="0"/>
              <a:t>index.html</a:t>
            </a:r>
            <a:r>
              <a:rPr lang="zh-CN" altLang="en-US" sz="1600" dirty="0"/>
              <a:t>文件打包到</a:t>
            </a:r>
            <a:r>
              <a:rPr lang="en-US" altLang="zh-CN" sz="1600" dirty="0" err="1"/>
              <a:t>dist</a:t>
            </a:r>
            <a:r>
              <a:rPr lang="zh-CN" altLang="en-US" sz="1600" dirty="0"/>
              <a:t>文件夹中，这个时候就可以使用</a:t>
            </a:r>
            <a:r>
              <a:rPr lang="en-US" altLang="zh-CN" sz="1600" dirty="0" err="1"/>
              <a:t>HtmlWebpackPlugin</a:t>
            </a:r>
            <a:r>
              <a:rPr lang="zh-CN" altLang="en-US" sz="1600" dirty="0"/>
              <a:t>插件</a:t>
            </a:r>
          </a:p>
          <a:p>
            <a:r>
              <a:rPr lang="en-US" altLang="zh-CN" sz="1600" dirty="0" err="1"/>
              <a:t>HtmlWebpackPlugin</a:t>
            </a:r>
            <a:r>
              <a:rPr lang="zh-CN" altLang="en-US" sz="1600" dirty="0"/>
              <a:t>插件可以为我们做这些事情：</a:t>
            </a:r>
          </a:p>
          <a:p>
            <a:pPr lvl="1"/>
            <a:r>
              <a:rPr lang="zh-CN" altLang="en-US" sz="1600" dirty="0"/>
              <a:t>自动生成一个</a:t>
            </a:r>
            <a:r>
              <a:rPr lang="en-US" altLang="zh-CN" sz="1600" dirty="0"/>
              <a:t>index.html</a:t>
            </a:r>
            <a:r>
              <a:rPr lang="zh-CN" altLang="en-US" sz="1600" dirty="0"/>
              <a:t>文件</a:t>
            </a:r>
            <a:r>
              <a:rPr lang="en-US" altLang="zh-CN" sz="1600" dirty="0"/>
              <a:t>(</a:t>
            </a:r>
            <a:r>
              <a:rPr lang="zh-CN" altLang="en-US" sz="1600" dirty="0"/>
              <a:t>可以指定模板来生成</a:t>
            </a:r>
            <a:r>
              <a:rPr lang="en-US" altLang="zh-CN" sz="1600" dirty="0"/>
              <a:t>)</a:t>
            </a:r>
          </a:p>
          <a:p>
            <a:pPr lvl="1"/>
            <a:r>
              <a:rPr lang="zh-CN" altLang="en-US" sz="1600" dirty="0"/>
              <a:t>将打包的</a:t>
            </a:r>
            <a:r>
              <a:rPr lang="en-US" altLang="zh-CN" sz="1600" dirty="0" err="1"/>
              <a:t>js</a:t>
            </a:r>
            <a:r>
              <a:rPr lang="zh-CN" altLang="en-US" sz="1600" dirty="0"/>
              <a:t>文件，自动通过</a:t>
            </a:r>
            <a:r>
              <a:rPr lang="en-US" altLang="zh-CN" sz="1600" dirty="0"/>
              <a:t>script</a:t>
            </a:r>
            <a:r>
              <a:rPr lang="zh-CN" altLang="en-US" sz="1600" dirty="0"/>
              <a:t>标签插入到</a:t>
            </a:r>
            <a:r>
              <a:rPr lang="en-US" altLang="zh-CN" sz="1600" dirty="0"/>
              <a:t>body</a:t>
            </a:r>
            <a:r>
              <a:rPr lang="zh-CN" altLang="en-US" sz="1600" dirty="0"/>
              <a:t>中</a:t>
            </a:r>
          </a:p>
          <a:p>
            <a:r>
              <a:rPr lang="zh-CN" altLang="sk-SK" sz="1600" dirty="0"/>
              <a:t>安装</a:t>
            </a:r>
            <a:r>
              <a:rPr lang="sk-SK" altLang="zh-CN" sz="1600" dirty="0"/>
              <a:t>HtmlWebpackPlugin</a:t>
            </a:r>
            <a:r>
              <a:rPr lang="zh-CN" altLang="sk-SK" sz="1600" dirty="0"/>
              <a:t>插件</a:t>
            </a:r>
            <a:endParaRPr lang="en-US" altLang="zh-CN" sz="1600" dirty="0"/>
          </a:p>
          <a:p>
            <a:endParaRPr kumimoji="1" lang="en-US" altLang="zh-CN" sz="1600" dirty="0"/>
          </a:p>
          <a:p>
            <a:r>
              <a:rPr lang="zh-CN" altLang="en-US" sz="1600" dirty="0"/>
              <a:t>使用插件，修改</a:t>
            </a:r>
            <a:r>
              <a:rPr lang="en-US" altLang="zh-CN" sz="1600" dirty="0"/>
              <a:t>webpack.config.js</a:t>
            </a:r>
            <a:r>
              <a:rPr lang="zh-CN" altLang="en-US" sz="1600" dirty="0"/>
              <a:t>文件中</a:t>
            </a:r>
            <a:r>
              <a:rPr lang="en-US" altLang="zh-CN" sz="1600" dirty="0"/>
              <a:t>plugins</a:t>
            </a:r>
            <a:r>
              <a:rPr lang="zh-CN" altLang="en-US" sz="1600" dirty="0"/>
              <a:t>部分的内容如下：</a:t>
            </a:r>
            <a:endParaRPr lang="en-US" altLang="zh-CN" sz="1600" dirty="0"/>
          </a:p>
          <a:p>
            <a:pPr lvl="1"/>
            <a:r>
              <a:rPr lang="zh-CN" altLang="en-US" dirty="0"/>
              <a:t>这里的</a:t>
            </a:r>
            <a:r>
              <a:rPr lang="en-US" altLang="zh-CN" dirty="0"/>
              <a:t>template</a:t>
            </a:r>
            <a:r>
              <a:rPr lang="zh-CN" altLang="en-US" dirty="0"/>
              <a:t>表示根据什么模板来生成</a:t>
            </a:r>
            <a:r>
              <a:rPr lang="en-US" altLang="zh-CN" dirty="0"/>
              <a:t>index.html</a:t>
            </a:r>
          </a:p>
          <a:p>
            <a:pPr lvl="1"/>
            <a:r>
              <a:rPr lang="zh-CN" altLang="en-US" dirty="0"/>
              <a:t>另外，我们需要删除之前在</a:t>
            </a:r>
            <a:r>
              <a:rPr lang="en-US" altLang="zh-CN" dirty="0"/>
              <a:t>output</a:t>
            </a:r>
            <a:r>
              <a:rPr lang="zh-CN" altLang="en-US" dirty="0"/>
              <a:t>中添加的</a:t>
            </a:r>
            <a:r>
              <a:rPr lang="en-US" altLang="zh-CN" dirty="0" err="1"/>
              <a:t>publicPath</a:t>
            </a:r>
            <a:r>
              <a:rPr lang="zh-CN" altLang="en-US" dirty="0"/>
              <a:t>属性</a:t>
            </a:r>
            <a:endParaRPr lang="en-US" altLang="zh-CN" dirty="0"/>
          </a:p>
          <a:p>
            <a:pPr lvl="1"/>
            <a:r>
              <a:rPr lang="zh-CN" altLang="en-US" dirty="0"/>
              <a:t>否则插入的</a:t>
            </a:r>
            <a:r>
              <a:rPr lang="en-US" altLang="zh-CN" dirty="0"/>
              <a:t>script</a:t>
            </a:r>
            <a:r>
              <a:rPr lang="zh-CN" altLang="en-US" dirty="0"/>
              <a:t>标签中的</a:t>
            </a:r>
            <a:r>
              <a:rPr lang="en-US" altLang="zh-CN" dirty="0" err="1"/>
              <a:t>src</a:t>
            </a:r>
            <a:r>
              <a:rPr lang="zh-CN" altLang="en-US" dirty="0"/>
              <a:t>可能会有问题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FDC783B-A371-45EA-8E3D-78397A8CAC0B}"/>
              </a:ext>
            </a:extLst>
          </p:cNvPr>
          <p:cNvSpPr txBox="1">
            <a:spLocks/>
          </p:cNvSpPr>
          <p:nvPr/>
        </p:nvSpPr>
        <p:spPr>
          <a:xfrm>
            <a:off x="5978106" y="805706"/>
            <a:ext cx="5668977" cy="46146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9101F5-7980-4FE9-B6C9-B68213427C5D}"/>
              </a:ext>
            </a:extLst>
          </p:cNvPr>
          <p:cNvSpPr txBox="1"/>
          <p:nvPr/>
        </p:nvSpPr>
        <p:spPr>
          <a:xfrm>
            <a:off x="739513" y="3113024"/>
            <a:ext cx="427193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npm</a:t>
            </a:r>
            <a:r>
              <a:rPr lang="en-US" altLang="zh-CN" dirty="0">
                <a:solidFill>
                  <a:srgbClr val="FF0000"/>
                </a:solidFill>
              </a:rPr>
              <a:t> install html-webpack-plugin --save-dev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C80DBEB-04F8-43B3-A1CD-1C2E3C7ED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382" y="4666826"/>
            <a:ext cx="4819813" cy="130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630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kumimoji="1" lang="en-US" altLang="zh-CN" dirty="0" err="1"/>
              <a:t>js</a:t>
            </a:r>
            <a:r>
              <a:rPr kumimoji="1" lang="zh-CN" altLang="en-US" dirty="0"/>
              <a:t>压缩的</a:t>
            </a:r>
            <a:r>
              <a:rPr kumimoji="1" lang="en-US" altLang="zh-CN" dirty="0"/>
              <a:t>Plugin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127" y="805706"/>
            <a:ext cx="10219055" cy="5980988"/>
          </a:xfrm>
        </p:spPr>
        <p:txBody>
          <a:bodyPr/>
          <a:lstStyle/>
          <a:p>
            <a:r>
              <a:rPr lang="zh-CN" altLang="en-US" dirty="0"/>
              <a:t>在项目发布之前，我们必然需要对</a:t>
            </a:r>
            <a:r>
              <a:rPr lang="en-US" altLang="zh-CN" dirty="0" err="1"/>
              <a:t>js</a:t>
            </a:r>
            <a:r>
              <a:rPr lang="zh-CN" altLang="en-US" dirty="0"/>
              <a:t>等文件进行压缩处理</a:t>
            </a:r>
          </a:p>
          <a:p>
            <a:pPr lvl="1"/>
            <a:r>
              <a:rPr lang="zh-CN" altLang="en-US" dirty="0"/>
              <a:t>这里，我们就对打包的</a:t>
            </a:r>
            <a:r>
              <a:rPr lang="en-US" altLang="zh-CN" dirty="0" err="1"/>
              <a:t>js</a:t>
            </a:r>
            <a:r>
              <a:rPr lang="zh-CN" altLang="en-US" dirty="0"/>
              <a:t>文件进行压缩</a:t>
            </a:r>
          </a:p>
          <a:p>
            <a:pPr lvl="1"/>
            <a:r>
              <a:rPr lang="zh-CN" altLang="en-US" dirty="0"/>
              <a:t>我们使用一个第三方的插件</a:t>
            </a:r>
            <a:r>
              <a:rPr lang="en-US" altLang="zh-CN" dirty="0" err="1"/>
              <a:t>uglifyjs</a:t>
            </a:r>
            <a:r>
              <a:rPr lang="en-US" altLang="zh-CN" dirty="0"/>
              <a:t>-webpack-plugin</a:t>
            </a:r>
            <a:r>
              <a:rPr lang="zh-CN" altLang="en-US" dirty="0"/>
              <a:t>，并且版本号指定</a:t>
            </a:r>
            <a:r>
              <a:rPr lang="en-US" altLang="zh-CN" dirty="0"/>
              <a:t>1.1.1</a:t>
            </a:r>
            <a:r>
              <a:rPr lang="zh-CN" altLang="en-US" dirty="0"/>
              <a:t>，和</a:t>
            </a:r>
            <a:r>
              <a:rPr lang="en-US" altLang="zh-CN" dirty="0"/>
              <a:t>CLI2</a:t>
            </a:r>
            <a:r>
              <a:rPr lang="zh-CN" altLang="en-US" dirty="0"/>
              <a:t>保持一致</a:t>
            </a:r>
          </a:p>
          <a:p>
            <a:endParaRPr kumimoji="1" lang="en-US" altLang="zh-CN" dirty="0"/>
          </a:p>
          <a:p>
            <a:r>
              <a:rPr lang="zh-CN" altLang="en-US" dirty="0"/>
              <a:t>修改</a:t>
            </a:r>
            <a:r>
              <a:rPr lang="en-US" altLang="zh-CN" dirty="0"/>
              <a:t>webpack.config.js</a:t>
            </a:r>
            <a:r>
              <a:rPr lang="zh-CN" altLang="en-US" dirty="0"/>
              <a:t>文件，使用插件：</a:t>
            </a:r>
            <a:endParaRPr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lang="en-US" altLang="zh-CN" dirty="0"/>
          </a:p>
          <a:p>
            <a:r>
              <a:rPr lang="zh-CN" altLang="en-US" dirty="0"/>
              <a:t>查看打包后的</a:t>
            </a:r>
            <a:r>
              <a:rPr lang="en-US" altLang="zh-CN" dirty="0"/>
              <a:t>bunlde.js</a:t>
            </a:r>
            <a:r>
              <a:rPr lang="zh-CN" altLang="en-US" dirty="0"/>
              <a:t>文件，是已经被压缩过了。</a:t>
            </a:r>
            <a:endParaRPr kumimoji="1"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FDC783B-A371-45EA-8E3D-78397A8CAC0B}"/>
              </a:ext>
            </a:extLst>
          </p:cNvPr>
          <p:cNvSpPr txBox="1">
            <a:spLocks/>
          </p:cNvSpPr>
          <p:nvPr/>
        </p:nvSpPr>
        <p:spPr>
          <a:xfrm>
            <a:off x="5978106" y="805706"/>
            <a:ext cx="5668977" cy="46146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A58E309-EC49-49DA-B6FB-04C35A5831E2}"/>
              </a:ext>
            </a:extLst>
          </p:cNvPr>
          <p:cNvSpPr txBox="1"/>
          <p:nvPr/>
        </p:nvSpPr>
        <p:spPr>
          <a:xfrm>
            <a:off x="739513" y="2064587"/>
            <a:ext cx="516776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npm</a:t>
            </a:r>
            <a:r>
              <a:rPr lang="en-US" altLang="zh-CN" dirty="0">
                <a:solidFill>
                  <a:srgbClr val="FF0000"/>
                </a:solidFill>
              </a:rPr>
              <a:t> install uglifyjs-webpack-plugin@1.1.1 --save-dev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CBEC8E3-26C4-48B4-B580-36E99C045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21" y="2876250"/>
            <a:ext cx="65024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085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lang="zh-CN" altLang="en-US" dirty="0"/>
              <a:t>搭建本地服务器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127" y="805706"/>
            <a:ext cx="10219055" cy="5980988"/>
          </a:xfrm>
        </p:spPr>
        <p:txBody>
          <a:bodyPr/>
          <a:lstStyle/>
          <a:p>
            <a:r>
              <a:rPr lang="en-US" altLang="zh-CN" dirty="0"/>
              <a:t>webpack</a:t>
            </a:r>
            <a:r>
              <a:rPr lang="zh-CN" altLang="en-US" dirty="0"/>
              <a:t>提供了一个可选的本地开发服务器，这个本地服务器基于</a:t>
            </a:r>
            <a:r>
              <a:rPr lang="en-US" altLang="zh-CN" dirty="0"/>
              <a:t>node.js</a:t>
            </a:r>
            <a:r>
              <a:rPr lang="zh-CN" altLang="en-US" dirty="0"/>
              <a:t>搭建，内部使用</a:t>
            </a:r>
            <a:r>
              <a:rPr lang="en-US" altLang="zh-CN" dirty="0"/>
              <a:t>express</a:t>
            </a:r>
            <a:r>
              <a:rPr lang="zh-CN" altLang="en-US" dirty="0"/>
              <a:t>框架，可以实现我们想要的让浏览器自动刷新显示我们修改后的结果。</a:t>
            </a:r>
          </a:p>
          <a:p>
            <a:r>
              <a:rPr lang="zh-CN" altLang="en-US" dirty="0"/>
              <a:t>不过它是一个单独的模块，在</a:t>
            </a:r>
            <a:r>
              <a:rPr lang="en-US" altLang="zh-CN" dirty="0"/>
              <a:t>webpack</a:t>
            </a:r>
            <a:r>
              <a:rPr lang="zh-CN" altLang="en-US" dirty="0"/>
              <a:t>中使用之前需要先安装它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devserver</a:t>
            </a:r>
            <a:r>
              <a:rPr lang="zh-CN" altLang="en-US" dirty="0"/>
              <a:t>也是作为</a:t>
            </a:r>
            <a:r>
              <a:rPr lang="en-US" altLang="zh-CN" dirty="0"/>
              <a:t>webpack</a:t>
            </a:r>
            <a:r>
              <a:rPr lang="zh-CN" altLang="en-US" dirty="0"/>
              <a:t>中的一个选项，选项本身可以设置如下属性：</a:t>
            </a:r>
          </a:p>
          <a:p>
            <a:pPr lvl="1"/>
            <a:r>
              <a:rPr lang="en-US" altLang="zh-CN" dirty="0" err="1"/>
              <a:t>contentBase</a:t>
            </a:r>
            <a:r>
              <a:rPr lang="zh-CN" altLang="en-US" dirty="0"/>
              <a:t>：为哪一个文件夹提供本地服务，默认是根文件夹，我们这里要填写</a:t>
            </a:r>
            <a:r>
              <a:rPr lang="en-US" altLang="zh-CN" dirty="0"/>
              <a:t>./</a:t>
            </a:r>
            <a:r>
              <a:rPr lang="en-US" altLang="zh-CN" dirty="0" err="1"/>
              <a:t>dist</a:t>
            </a:r>
            <a:endParaRPr lang="en-US" altLang="zh-CN" dirty="0"/>
          </a:p>
          <a:p>
            <a:pPr lvl="1"/>
            <a:r>
              <a:rPr lang="en-US" altLang="zh-CN" dirty="0"/>
              <a:t>port</a:t>
            </a:r>
            <a:r>
              <a:rPr lang="zh-CN" altLang="en-US" dirty="0"/>
              <a:t>：端口号</a:t>
            </a:r>
          </a:p>
          <a:p>
            <a:pPr lvl="1"/>
            <a:r>
              <a:rPr lang="en-US" altLang="zh-CN" dirty="0"/>
              <a:t>inline</a:t>
            </a:r>
            <a:r>
              <a:rPr lang="zh-CN" altLang="en-US" dirty="0"/>
              <a:t>：页面实时刷新</a:t>
            </a:r>
          </a:p>
          <a:p>
            <a:pPr lvl="1"/>
            <a:r>
              <a:rPr lang="en-US" altLang="zh-CN" dirty="0" err="1"/>
              <a:t>historyApiFallback</a:t>
            </a:r>
            <a:r>
              <a:rPr lang="zh-CN" altLang="en-US" dirty="0"/>
              <a:t>：在</a:t>
            </a:r>
            <a:r>
              <a:rPr lang="en-US" altLang="zh-CN" dirty="0"/>
              <a:t>SPA</a:t>
            </a:r>
            <a:r>
              <a:rPr lang="zh-CN" altLang="en-US" dirty="0"/>
              <a:t>页面中，依赖</a:t>
            </a:r>
            <a:r>
              <a:rPr lang="en-US" altLang="zh-CN" dirty="0"/>
              <a:t>HTML5</a:t>
            </a:r>
            <a:r>
              <a:rPr lang="zh-CN" altLang="en-US" dirty="0"/>
              <a:t>的</a:t>
            </a:r>
            <a:r>
              <a:rPr lang="en-US" altLang="zh-CN" dirty="0"/>
              <a:t>history</a:t>
            </a:r>
            <a:r>
              <a:rPr lang="zh-CN" altLang="en-US" dirty="0"/>
              <a:t>模式</a:t>
            </a:r>
            <a:endParaRPr lang="en-US" altLang="zh-CN" dirty="0"/>
          </a:p>
          <a:p>
            <a:r>
              <a:rPr lang="en-US" altLang="zh-CN" dirty="0"/>
              <a:t>webpack.config.js</a:t>
            </a:r>
            <a:r>
              <a:rPr lang="zh-CN" altLang="en-US" dirty="0"/>
              <a:t>文件配置修改如下：</a:t>
            </a:r>
            <a:endParaRPr lang="en-US" altLang="zh-CN" dirty="0"/>
          </a:p>
          <a:p>
            <a:r>
              <a:rPr kumimoji="1" lang="zh-CN" altLang="en-US" dirty="0"/>
              <a:t>我们可以再配置另外一个</a:t>
            </a:r>
            <a:r>
              <a:rPr kumimoji="1" lang="en-US" altLang="zh-CN" dirty="0"/>
              <a:t>scripts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lvl="1"/>
            <a:r>
              <a:rPr lang="en-US" altLang="zh-CN" dirty="0"/>
              <a:t>--open</a:t>
            </a:r>
            <a:r>
              <a:rPr lang="zh-CN" altLang="en-US" dirty="0"/>
              <a:t>参数表示直接打开浏览器</a:t>
            </a:r>
          </a:p>
          <a:p>
            <a:endParaRPr kumimoji="1"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FDC783B-A371-45EA-8E3D-78397A8CAC0B}"/>
              </a:ext>
            </a:extLst>
          </p:cNvPr>
          <p:cNvSpPr txBox="1">
            <a:spLocks/>
          </p:cNvSpPr>
          <p:nvPr/>
        </p:nvSpPr>
        <p:spPr>
          <a:xfrm>
            <a:off x="5978106" y="805706"/>
            <a:ext cx="5668977" cy="46146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B791A59-A37B-417E-9D03-C26F54000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787" y="4261025"/>
            <a:ext cx="3721100" cy="9906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504E461-1C02-40EE-8334-621AFFD6C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787" y="5597326"/>
            <a:ext cx="3949700" cy="3937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AB1EE18-CD78-4DAA-8816-3269EA74B3DA}"/>
              </a:ext>
            </a:extLst>
          </p:cNvPr>
          <p:cNvSpPr txBox="1"/>
          <p:nvPr/>
        </p:nvSpPr>
        <p:spPr>
          <a:xfrm>
            <a:off x="717856" y="1872726"/>
            <a:ext cx="485152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npm install --save-dev webpack-dev-server@2.9.1</a:t>
            </a:r>
            <a:endParaRPr kumimoji="1"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560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kumimoji="1" lang="zh-CN" altLang="en-US" dirty="0"/>
              <a:t>前端模块化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129" y="805706"/>
            <a:ext cx="10554614" cy="4614636"/>
          </a:xfrm>
        </p:spPr>
        <p:txBody>
          <a:bodyPr/>
          <a:lstStyle/>
          <a:p>
            <a:r>
              <a:rPr lang="zh-CN" altLang="en-US" sz="1600" dirty="0"/>
              <a:t>前端模块化：</a:t>
            </a:r>
          </a:p>
          <a:p>
            <a:pPr lvl="1"/>
            <a:r>
              <a:rPr lang="zh-CN" altLang="en-US" sz="1600" dirty="0"/>
              <a:t>在前面学习中，我已经用了大量的篇幅解释了为什么前端需要模块化。</a:t>
            </a:r>
          </a:p>
          <a:p>
            <a:pPr lvl="1"/>
            <a:r>
              <a:rPr lang="zh-CN" altLang="en-US" sz="1600" dirty="0"/>
              <a:t>而且我也提到了目前使用前端模块化的一些方案：</a:t>
            </a:r>
            <a:r>
              <a:rPr lang="en-US" altLang="zh-CN" sz="1600" dirty="0"/>
              <a:t>AMD</a:t>
            </a:r>
            <a:r>
              <a:rPr lang="zh-CN" altLang="en-US" sz="1600" dirty="0"/>
              <a:t>、</a:t>
            </a:r>
            <a:r>
              <a:rPr lang="en-US" altLang="zh-CN" sz="1600" dirty="0"/>
              <a:t>CMD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CommonJS</a:t>
            </a:r>
            <a:r>
              <a:rPr lang="zh-CN" altLang="en-US" sz="1600" dirty="0"/>
              <a:t>、</a:t>
            </a:r>
            <a:r>
              <a:rPr lang="en-US" altLang="zh-CN" sz="1600" dirty="0"/>
              <a:t>ES6</a:t>
            </a:r>
            <a:r>
              <a:rPr lang="zh-CN" altLang="en-US" sz="1600" dirty="0"/>
              <a:t>。</a:t>
            </a:r>
          </a:p>
          <a:p>
            <a:pPr lvl="1"/>
            <a:r>
              <a:rPr lang="zh-CN" altLang="en-US" sz="1600" dirty="0"/>
              <a:t>在</a:t>
            </a:r>
            <a:r>
              <a:rPr lang="en-US" altLang="zh-CN" sz="1600" dirty="0"/>
              <a:t>ES6</a:t>
            </a:r>
            <a:r>
              <a:rPr lang="zh-CN" altLang="en-US" sz="1600" dirty="0"/>
              <a:t>之前，我们要想进行模块化开发，就必须借助于其他的工具，让我们可以进行模块化开发。</a:t>
            </a:r>
          </a:p>
          <a:p>
            <a:pPr lvl="1"/>
            <a:r>
              <a:rPr lang="zh-CN" altLang="en-US" sz="1600" dirty="0"/>
              <a:t>并且在通过模块化开发完成了项目后，还需要处理模块间的各种依赖，并且将其进行整合打包。</a:t>
            </a:r>
          </a:p>
          <a:p>
            <a:pPr lvl="1"/>
            <a:r>
              <a:rPr lang="zh-CN" altLang="en-US" sz="1600" dirty="0"/>
              <a:t>而</a:t>
            </a:r>
            <a:r>
              <a:rPr lang="en-US" altLang="zh-CN" sz="1600" dirty="0"/>
              <a:t>webpack</a:t>
            </a:r>
            <a:r>
              <a:rPr lang="zh-CN" altLang="en-US" sz="1600" dirty="0"/>
              <a:t>其中一个核心就是让我们可能进行模块化开发，并且会帮助我们处理模块间的依赖关系。</a:t>
            </a:r>
          </a:p>
          <a:p>
            <a:pPr lvl="1"/>
            <a:r>
              <a:rPr lang="zh-CN" altLang="en-US" sz="1600" dirty="0"/>
              <a:t>而且不仅仅是</a:t>
            </a:r>
            <a:r>
              <a:rPr lang="en-US" altLang="zh-CN" sz="1600" dirty="0"/>
              <a:t>JavaScript</a:t>
            </a:r>
            <a:r>
              <a:rPr lang="zh-CN" altLang="en-US" sz="1600" dirty="0"/>
              <a:t>文件，我们的</a:t>
            </a:r>
            <a:r>
              <a:rPr lang="en-US" altLang="zh-CN" sz="1600" dirty="0"/>
              <a:t>CSS</a:t>
            </a:r>
            <a:r>
              <a:rPr lang="zh-CN" altLang="en-US" sz="1600" dirty="0"/>
              <a:t>、图片、</a:t>
            </a:r>
            <a:r>
              <a:rPr lang="en-US" altLang="zh-CN" sz="1600" dirty="0"/>
              <a:t>json</a:t>
            </a:r>
            <a:r>
              <a:rPr lang="zh-CN" altLang="en-US" sz="1600" dirty="0"/>
              <a:t>文件等等在</a:t>
            </a:r>
            <a:r>
              <a:rPr lang="en-US" altLang="zh-CN" sz="1600" dirty="0"/>
              <a:t>webpack</a:t>
            </a:r>
            <a:r>
              <a:rPr lang="zh-CN" altLang="en-US" sz="1600" dirty="0"/>
              <a:t>中都可以被当做模块来使用（在后续我们会看到）。</a:t>
            </a:r>
          </a:p>
          <a:p>
            <a:pPr lvl="1"/>
            <a:r>
              <a:rPr lang="zh-CN" altLang="en-US" sz="1600" dirty="0"/>
              <a:t>这就是</a:t>
            </a:r>
            <a:r>
              <a:rPr lang="en-US" altLang="zh-CN" sz="1600" dirty="0"/>
              <a:t>webpack</a:t>
            </a:r>
            <a:r>
              <a:rPr lang="zh-CN" altLang="en-US" sz="1600" dirty="0"/>
              <a:t>中模块化的概念。</a:t>
            </a:r>
          </a:p>
          <a:p>
            <a:r>
              <a:rPr lang="zh-CN" altLang="en-US" sz="1600" b="1" dirty="0"/>
              <a:t>打包</a:t>
            </a:r>
            <a:r>
              <a:rPr lang="zh-CN" altLang="en-US" sz="1600" dirty="0"/>
              <a:t>如何理解呢？</a:t>
            </a:r>
          </a:p>
          <a:p>
            <a:pPr lvl="1"/>
            <a:r>
              <a:rPr lang="zh-CN" altLang="en-US" sz="1600" dirty="0"/>
              <a:t>理解了</a:t>
            </a:r>
            <a:r>
              <a:rPr lang="en-US" altLang="zh-CN" sz="1600" dirty="0"/>
              <a:t>webpack</a:t>
            </a:r>
            <a:r>
              <a:rPr lang="zh-CN" altLang="en-US" sz="1600" dirty="0"/>
              <a:t>可以帮助我们进行模块化，并且处理模块间的各种复杂关系后，打包的概念就非常好理解了。</a:t>
            </a:r>
          </a:p>
          <a:p>
            <a:pPr lvl="1"/>
            <a:r>
              <a:rPr lang="zh-CN" altLang="en-US" sz="1600" dirty="0"/>
              <a:t>就是将</a:t>
            </a:r>
            <a:r>
              <a:rPr lang="en-US" altLang="zh-CN" sz="1600" dirty="0"/>
              <a:t>webpack</a:t>
            </a:r>
            <a:r>
              <a:rPr lang="zh-CN" altLang="en-US" sz="1600" dirty="0"/>
              <a:t>中的各种资源模块进行打包合并成一个或多个包</a:t>
            </a:r>
            <a:r>
              <a:rPr lang="en-US" altLang="zh-CN" sz="1600" dirty="0"/>
              <a:t>(Bundle)</a:t>
            </a:r>
            <a:r>
              <a:rPr lang="zh-CN" altLang="en-US" sz="1600" dirty="0"/>
              <a:t>。</a:t>
            </a:r>
          </a:p>
          <a:p>
            <a:pPr lvl="1"/>
            <a:r>
              <a:rPr lang="zh-CN" altLang="en-US" sz="1600" dirty="0"/>
              <a:t>并且在打包的过程中，还可以对资源进行处理，比如压缩图片，将</a:t>
            </a:r>
            <a:r>
              <a:rPr lang="en-US" altLang="zh-CN" sz="1600" dirty="0" err="1"/>
              <a:t>scss</a:t>
            </a:r>
            <a:r>
              <a:rPr lang="zh-CN" altLang="en-US" sz="1600" dirty="0"/>
              <a:t>转成</a:t>
            </a:r>
            <a:r>
              <a:rPr lang="en-US" altLang="zh-CN" sz="1600" dirty="0" err="1"/>
              <a:t>css</a:t>
            </a:r>
            <a:r>
              <a:rPr lang="zh-CN" altLang="en-US" sz="1600" dirty="0"/>
              <a:t>，将</a:t>
            </a:r>
            <a:r>
              <a:rPr lang="en-US" altLang="zh-CN" sz="1600" dirty="0"/>
              <a:t>ES6</a:t>
            </a:r>
            <a:r>
              <a:rPr lang="zh-CN" altLang="en-US" sz="1600" dirty="0"/>
              <a:t>语法转成</a:t>
            </a:r>
            <a:r>
              <a:rPr lang="en-US" altLang="zh-CN" sz="1600" dirty="0"/>
              <a:t>ES5</a:t>
            </a:r>
            <a:r>
              <a:rPr lang="zh-CN" altLang="en-US" sz="1600" dirty="0"/>
              <a:t>语法，将</a:t>
            </a:r>
            <a:r>
              <a:rPr lang="en-US" altLang="zh-CN" sz="1600" dirty="0"/>
              <a:t>TypeScript</a:t>
            </a:r>
            <a:r>
              <a:rPr lang="zh-CN" altLang="en-US" sz="1600" dirty="0"/>
              <a:t>转成</a:t>
            </a:r>
            <a:r>
              <a:rPr lang="en-US" altLang="zh-CN" sz="1600" dirty="0"/>
              <a:t>JavaScript</a:t>
            </a:r>
            <a:r>
              <a:rPr lang="zh-CN" altLang="en-US" sz="1600" dirty="0"/>
              <a:t>等等操作。</a:t>
            </a:r>
          </a:p>
          <a:p>
            <a:pPr lvl="1"/>
            <a:r>
              <a:rPr lang="zh-CN" altLang="en-US" sz="1600" dirty="0"/>
              <a:t>但是打包的操作似乎</a:t>
            </a:r>
            <a:r>
              <a:rPr lang="en-US" altLang="zh-CN" sz="1600" dirty="0"/>
              <a:t>grunt/gulp</a:t>
            </a:r>
            <a:r>
              <a:rPr lang="zh-CN" altLang="en-US" sz="1600" dirty="0"/>
              <a:t>也可以帮助我们完成，它们有什么不同呢？</a:t>
            </a:r>
          </a:p>
          <a:p>
            <a:endParaRPr kumimoji="1" lang="zh-CN" altLang="en-US" sz="1600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FDC783B-A371-45EA-8E3D-78397A8CAC0B}"/>
              </a:ext>
            </a:extLst>
          </p:cNvPr>
          <p:cNvSpPr txBox="1">
            <a:spLocks/>
          </p:cNvSpPr>
          <p:nvPr/>
        </p:nvSpPr>
        <p:spPr>
          <a:xfrm>
            <a:off x="5978106" y="805706"/>
            <a:ext cx="5668977" cy="46146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59601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lang="zh-CN" altLang="en-US" dirty="0"/>
              <a:t>和</a:t>
            </a:r>
            <a:r>
              <a:rPr lang="en-US" altLang="zh-CN" dirty="0"/>
              <a:t>grunt/gulp</a:t>
            </a:r>
            <a:r>
              <a:rPr lang="zh-CN" altLang="en-US" dirty="0"/>
              <a:t>的对比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129" y="805706"/>
            <a:ext cx="10554614" cy="5980988"/>
          </a:xfrm>
        </p:spPr>
        <p:txBody>
          <a:bodyPr/>
          <a:lstStyle/>
          <a:p>
            <a:pPr>
              <a:lnSpc>
                <a:spcPts val="2400"/>
              </a:lnSpc>
            </a:pPr>
            <a:r>
              <a:rPr lang="en-US" altLang="zh-CN" sz="1600" dirty="0"/>
              <a:t>grunt/gulp</a:t>
            </a:r>
            <a:r>
              <a:rPr lang="zh-CN" altLang="en-US" sz="1600" dirty="0"/>
              <a:t>的核心是</a:t>
            </a:r>
            <a:r>
              <a:rPr lang="en-US" altLang="zh-CN" sz="1600" dirty="0"/>
              <a:t>Task</a:t>
            </a:r>
          </a:p>
          <a:p>
            <a:pPr lvl="1">
              <a:lnSpc>
                <a:spcPts val="2400"/>
              </a:lnSpc>
            </a:pPr>
            <a:r>
              <a:rPr lang="zh-CN" altLang="en-US" sz="1600" dirty="0"/>
              <a:t>我们可以配置一系列的</a:t>
            </a:r>
            <a:r>
              <a:rPr lang="en-US" altLang="zh-CN" sz="1600" dirty="0"/>
              <a:t>task</a:t>
            </a:r>
            <a:r>
              <a:rPr lang="zh-CN" altLang="en-US" sz="1600" dirty="0"/>
              <a:t>，并且定义</a:t>
            </a:r>
            <a:r>
              <a:rPr lang="en-US" altLang="zh-CN" sz="1600" dirty="0"/>
              <a:t>task</a:t>
            </a:r>
            <a:r>
              <a:rPr lang="zh-CN" altLang="en-US" sz="1600" dirty="0"/>
              <a:t>要处理的事务（例如</a:t>
            </a:r>
            <a:r>
              <a:rPr lang="en-US" altLang="zh-CN" sz="1600" dirty="0"/>
              <a:t>ES6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ts</a:t>
            </a:r>
            <a:r>
              <a:rPr lang="zh-CN" altLang="en-US" sz="1600" dirty="0"/>
              <a:t>转化，图片压缩，</a:t>
            </a:r>
            <a:r>
              <a:rPr lang="en-US" altLang="zh-CN" sz="1600" dirty="0" err="1"/>
              <a:t>scss</a:t>
            </a:r>
            <a:r>
              <a:rPr lang="zh-CN" altLang="en-US" sz="1600" dirty="0"/>
              <a:t>转成</a:t>
            </a:r>
            <a:r>
              <a:rPr lang="en-US" altLang="zh-CN" sz="1600" dirty="0" err="1"/>
              <a:t>css</a:t>
            </a:r>
            <a:r>
              <a:rPr lang="zh-CN" altLang="en-US" sz="1600" dirty="0"/>
              <a:t>）</a:t>
            </a:r>
          </a:p>
          <a:p>
            <a:pPr lvl="1">
              <a:lnSpc>
                <a:spcPts val="2400"/>
              </a:lnSpc>
            </a:pPr>
            <a:r>
              <a:rPr lang="zh-CN" altLang="en-US" sz="1600" dirty="0"/>
              <a:t>之后让</a:t>
            </a:r>
            <a:r>
              <a:rPr lang="en-US" altLang="zh-CN" sz="1600" dirty="0"/>
              <a:t>grunt/gulp</a:t>
            </a:r>
            <a:r>
              <a:rPr lang="zh-CN" altLang="en-US" sz="1600" dirty="0"/>
              <a:t>来依次执行这些</a:t>
            </a:r>
            <a:r>
              <a:rPr lang="en-US" altLang="zh-CN" sz="1600" dirty="0"/>
              <a:t>task</a:t>
            </a:r>
            <a:r>
              <a:rPr lang="zh-CN" altLang="en-US" sz="1600" dirty="0"/>
              <a:t>，而且让整个流程自动化。</a:t>
            </a:r>
          </a:p>
          <a:p>
            <a:pPr lvl="1">
              <a:lnSpc>
                <a:spcPts val="2400"/>
              </a:lnSpc>
            </a:pPr>
            <a:r>
              <a:rPr lang="zh-CN" altLang="en-US" sz="1600" dirty="0"/>
              <a:t>所以</a:t>
            </a:r>
            <a:r>
              <a:rPr lang="en-US" altLang="zh-CN" sz="1600" dirty="0"/>
              <a:t>grunt/gulp</a:t>
            </a:r>
            <a:r>
              <a:rPr lang="zh-CN" altLang="en-US" sz="1600" dirty="0"/>
              <a:t>也被称为前端自动化任务管理工具。</a:t>
            </a:r>
          </a:p>
          <a:p>
            <a:pPr>
              <a:lnSpc>
                <a:spcPts val="2400"/>
              </a:lnSpc>
            </a:pPr>
            <a:r>
              <a:rPr lang="zh-CN" altLang="en-US" sz="1600" dirty="0"/>
              <a:t>我们来看一个</a:t>
            </a:r>
            <a:r>
              <a:rPr lang="en-US" altLang="zh-CN" sz="1600" dirty="0"/>
              <a:t>gulp</a:t>
            </a:r>
            <a:r>
              <a:rPr lang="zh-CN" altLang="en-US" sz="1600" dirty="0"/>
              <a:t>的</a:t>
            </a:r>
            <a:r>
              <a:rPr lang="en-US" altLang="zh-CN" sz="1600" dirty="0"/>
              <a:t>task</a:t>
            </a:r>
          </a:p>
          <a:p>
            <a:pPr lvl="1">
              <a:lnSpc>
                <a:spcPts val="2400"/>
              </a:lnSpc>
            </a:pPr>
            <a:r>
              <a:rPr lang="zh-CN" altLang="en-US" sz="1600" dirty="0"/>
              <a:t>下面的</a:t>
            </a:r>
            <a:r>
              <a:rPr lang="en-US" altLang="zh-CN" sz="1600" dirty="0"/>
              <a:t>task</a:t>
            </a:r>
            <a:r>
              <a:rPr lang="zh-CN" altLang="en-US" sz="1600" dirty="0"/>
              <a:t>就是将</a:t>
            </a:r>
            <a:r>
              <a:rPr lang="en-US" altLang="zh-CN" sz="1600" dirty="0" err="1"/>
              <a:t>src</a:t>
            </a:r>
            <a:r>
              <a:rPr lang="zh-CN" altLang="en-US" sz="1600" dirty="0"/>
              <a:t>下面的所有</a:t>
            </a:r>
            <a:r>
              <a:rPr lang="en-US" altLang="zh-CN" sz="1600" dirty="0" err="1"/>
              <a:t>js</a:t>
            </a:r>
            <a:r>
              <a:rPr lang="zh-CN" altLang="en-US" sz="1600" dirty="0"/>
              <a:t>文件转成</a:t>
            </a:r>
            <a:r>
              <a:rPr lang="en-US" altLang="zh-CN" sz="1600" dirty="0"/>
              <a:t>ES5</a:t>
            </a:r>
            <a:r>
              <a:rPr lang="zh-CN" altLang="en-US" sz="1600" dirty="0"/>
              <a:t>的语法。</a:t>
            </a:r>
          </a:p>
          <a:p>
            <a:pPr lvl="1">
              <a:lnSpc>
                <a:spcPts val="2400"/>
              </a:lnSpc>
            </a:pPr>
            <a:r>
              <a:rPr lang="zh-CN" altLang="en-US" sz="1600" dirty="0"/>
              <a:t>并且最终输出到</a:t>
            </a:r>
            <a:r>
              <a:rPr lang="en-US" altLang="zh-CN" sz="1600" dirty="0" err="1"/>
              <a:t>dist</a:t>
            </a:r>
            <a:r>
              <a:rPr lang="zh-CN" altLang="en-US" sz="1600" dirty="0"/>
              <a:t>文件夹中。</a:t>
            </a:r>
          </a:p>
          <a:p>
            <a:pPr>
              <a:lnSpc>
                <a:spcPts val="2400"/>
              </a:lnSpc>
            </a:pPr>
            <a:r>
              <a:rPr lang="zh-CN" altLang="en-US" sz="1600" dirty="0"/>
              <a:t>什么时候用</a:t>
            </a:r>
            <a:r>
              <a:rPr lang="en-US" altLang="zh-CN" sz="1600" dirty="0"/>
              <a:t>grunt/gulp</a:t>
            </a:r>
            <a:r>
              <a:rPr lang="zh-CN" altLang="en-US" sz="1600" dirty="0"/>
              <a:t>呢？</a:t>
            </a:r>
          </a:p>
          <a:p>
            <a:pPr lvl="1">
              <a:lnSpc>
                <a:spcPts val="2400"/>
              </a:lnSpc>
            </a:pPr>
            <a:r>
              <a:rPr lang="zh-CN" altLang="en-US" sz="1600" dirty="0"/>
              <a:t>如果你的工程模块依赖非常简单，甚至是没有用到模块化的概念。</a:t>
            </a:r>
          </a:p>
          <a:p>
            <a:pPr lvl="1">
              <a:lnSpc>
                <a:spcPts val="2400"/>
              </a:lnSpc>
            </a:pPr>
            <a:r>
              <a:rPr lang="zh-CN" altLang="en-US" sz="1600" dirty="0"/>
              <a:t>只需要进行简单的合并、压缩，就使用</a:t>
            </a:r>
            <a:r>
              <a:rPr lang="en-US" altLang="zh-CN" sz="1600" dirty="0"/>
              <a:t>grunt/gulp</a:t>
            </a:r>
            <a:r>
              <a:rPr lang="zh-CN" altLang="en-US" sz="1600" dirty="0"/>
              <a:t>即可。</a:t>
            </a:r>
          </a:p>
          <a:p>
            <a:pPr lvl="1">
              <a:lnSpc>
                <a:spcPts val="2400"/>
              </a:lnSpc>
            </a:pPr>
            <a:r>
              <a:rPr lang="zh-CN" altLang="en-US" sz="1600" dirty="0"/>
              <a:t>但是如果整个项目使用了模块化管理，而且相互依赖非常强，我们就可以使用更加强大的</a:t>
            </a:r>
            <a:r>
              <a:rPr lang="en-US" altLang="zh-CN" sz="1600" dirty="0"/>
              <a:t>webpack</a:t>
            </a:r>
            <a:r>
              <a:rPr lang="zh-CN" altLang="en-US" sz="1600" dirty="0"/>
              <a:t>了。</a:t>
            </a:r>
          </a:p>
          <a:p>
            <a:r>
              <a:rPr lang="zh-CN" altLang="en-US" sz="1600" dirty="0"/>
              <a:t>所以，</a:t>
            </a:r>
            <a:r>
              <a:rPr lang="en-US" altLang="zh-CN" sz="1600" dirty="0"/>
              <a:t>grunt/gulp</a:t>
            </a:r>
            <a:r>
              <a:rPr lang="zh-CN" altLang="en-US" sz="1600" dirty="0"/>
              <a:t>和</a:t>
            </a:r>
            <a:r>
              <a:rPr lang="en-US" altLang="zh-CN" sz="1600" dirty="0"/>
              <a:t>webpack</a:t>
            </a:r>
            <a:r>
              <a:rPr lang="zh-CN" altLang="en-US" sz="1600" dirty="0"/>
              <a:t>有什么不同呢？</a:t>
            </a:r>
          </a:p>
          <a:p>
            <a:pPr lvl="1"/>
            <a:r>
              <a:rPr lang="en-US" altLang="zh-CN" sz="1600" dirty="0"/>
              <a:t>grunt/gulp</a:t>
            </a:r>
            <a:r>
              <a:rPr lang="zh-CN" altLang="en-US" sz="1600" dirty="0"/>
              <a:t>更加强调的是前端流程的自动化，模块化不是它的核心。</a:t>
            </a:r>
          </a:p>
          <a:p>
            <a:pPr lvl="1"/>
            <a:r>
              <a:rPr lang="en-US" altLang="zh-CN" sz="1600" dirty="0"/>
              <a:t>webpack</a:t>
            </a:r>
            <a:r>
              <a:rPr lang="zh-CN" altLang="en-US" sz="1600" dirty="0"/>
              <a:t>更加强调模块化开发管理，而文件压缩合并、预处理等功能，是他附带的功能。</a:t>
            </a:r>
          </a:p>
          <a:p>
            <a:endParaRPr kumimoji="1"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FDC783B-A371-45EA-8E3D-78397A8CAC0B}"/>
              </a:ext>
            </a:extLst>
          </p:cNvPr>
          <p:cNvSpPr txBox="1">
            <a:spLocks/>
          </p:cNvSpPr>
          <p:nvPr/>
        </p:nvSpPr>
        <p:spPr>
          <a:xfrm>
            <a:off x="5978106" y="805706"/>
            <a:ext cx="5668977" cy="46146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286702-620D-45CD-8D9D-D592ACC95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382" y="1886577"/>
            <a:ext cx="3978031" cy="226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lang="en-US" altLang="zh-CN" dirty="0"/>
              <a:t>webpack</a:t>
            </a:r>
            <a:r>
              <a:rPr lang="zh-CN" altLang="en-US" dirty="0"/>
              <a:t>安装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129" y="805706"/>
            <a:ext cx="10554614" cy="5980988"/>
          </a:xfrm>
        </p:spPr>
        <p:txBody>
          <a:bodyPr/>
          <a:lstStyle/>
          <a:p>
            <a:r>
              <a:rPr kumimoji="1" lang="zh-CN" altLang="en-US" dirty="0"/>
              <a:t>安装</a:t>
            </a:r>
            <a:r>
              <a:rPr kumimoji="1" lang="en-US" altLang="zh-CN" dirty="0"/>
              <a:t>webpack</a:t>
            </a:r>
            <a:r>
              <a:rPr kumimoji="1" lang="zh-CN" altLang="en-US" dirty="0"/>
              <a:t>首先需要安装</a:t>
            </a:r>
            <a:r>
              <a:rPr kumimoji="1" lang="en-US" altLang="zh-CN" dirty="0"/>
              <a:t>Node.js</a:t>
            </a:r>
            <a:r>
              <a:rPr kumimoji="1" lang="zh-CN" altLang="en-US" dirty="0"/>
              <a:t>，</a:t>
            </a:r>
            <a:r>
              <a:rPr kumimoji="1" lang="en-US" altLang="zh-CN" dirty="0"/>
              <a:t>Node.js</a:t>
            </a:r>
            <a:r>
              <a:rPr kumimoji="1" lang="zh-CN" altLang="en-US" dirty="0"/>
              <a:t>自带了软件包管理工具</a:t>
            </a:r>
            <a:r>
              <a:rPr kumimoji="1" lang="en-US" altLang="zh-CN" dirty="0" err="1"/>
              <a:t>npm</a:t>
            </a:r>
            <a:endParaRPr kumimoji="1" lang="en-US" altLang="zh-CN" dirty="0"/>
          </a:p>
          <a:p>
            <a:r>
              <a:rPr kumimoji="1" lang="zh-CN" altLang="en-US" dirty="0"/>
              <a:t>查看自己的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版本：</a:t>
            </a:r>
          </a:p>
          <a:p>
            <a:pPr lvl="1"/>
            <a:r>
              <a:rPr kumimoji="1" lang="en-US" altLang="zh-CN" dirty="0"/>
              <a:t>node-v</a:t>
            </a:r>
            <a:endParaRPr kumimoji="1" lang="zh-CN" altLang="en-US" dirty="0"/>
          </a:p>
          <a:p>
            <a:r>
              <a:rPr kumimoji="1" lang="zh-CN" altLang="en-US" dirty="0"/>
              <a:t>全局安装</a:t>
            </a:r>
            <a:r>
              <a:rPr kumimoji="1" lang="en-US" altLang="zh-CN" dirty="0"/>
              <a:t>webpack(</a:t>
            </a:r>
            <a:r>
              <a:rPr kumimoji="1" lang="zh-CN" altLang="en-US" dirty="0"/>
              <a:t>这里我先指定版本号</a:t>
            </a:r>
            <a:r>
              <a:rPr kumimoji="1" lang="en-US" altLang="zh-CN" dirty="0"/>
              <a:t>3.6.0/4.0</a:t>
            </a:r>
            <a:r>
              <a:rPr kumimoji="1" lang="zh-CN" altLang="en-US" dirty="0"/>
              <a:t>都可以，因为</a:t>
            </a:r>
            <a:r>
              <a:rPr kumimoji="1" lang="en-US" altLang="zh-CN" dirty="0" err="1"/>
              <a:t>vue</a:t>
            </a:r>
            <a:r>
              <a:rPr kumimoji="1" lang="en-US" altLang="zh-CN" dirty="0"/>
              <a:t> cli2</a:t>
            </a:r>
            <a:r>
              <a:rPr kumimoji="1" lang="zh-CN" altLang="en-US" dirty="0"/>
              <a:t>依赖该版本</a:t>
            </a:r>
            <a:r>
              <a:rPr kumimoji="1" lang="en-US" altLang="zh-CN" dirty="0"/>
              <a:t>)</a:t>
            </a:r>
          </a:p>
          <a:p>
            <a:pPr lvl="1"/>
            <a:r>
              <a:rPr kumimoji="1" lang="en-US" altLang="zh-CN" dirty="0" err="1"/>
              <a:t>npm</a:t>
            </a:r>
            <a:r>
              <a:rPr kumimoji="1" lang="en-US" altLang="zh-CN" dirty="0"/>
              <a:t> install webpack -g</a:t>
            </a:r>
          </a:p>
          <a:p>
            <a:r>
              <a:rPr kumimoji="1" lang="zh-CN" altLang="en-US" dirty="0"/>
              <a:t>局部安装</a:t>
            </a:r>
            <a:r>
              <a:rPr kumimoji="1" lang="en-US" altLang="zh-CN" dirty="0"/>
              <a:t>webpack</a:t>
            </a:r>
            <a:r>
              <a:rPr kumimoji="1" lang="zh-CN" altLang="en-US" dirty="0"/>
              <a:t>（后续才需要）</a:t>
            </a:r>
          </a:p>
          <a:p>
            <a:r>
              <a:rPr kumimoji="1" lang="en-US" altLang="zh-CN" dirty="0"/>
              <a:t>--save-dev`</a:t>
            </a:r>
            <a:r>
              <a:rPr kumimoji="1" lang="zh-CN" altLang="en-US" dirty="0"/>
              <a:t>是开发时依赖，项目打包后不需要继续使用的。</a:t>
            </a:r>
          </a:p>
          <a:p>
            <a:pPr lvl="1"/>
            <a:r>
              <a:rPr kumimoji="1" lang="en-US" altLang="zh-CN" dirty="0" err="1"/>
              <a:t>npm</a:t>
            </a:r>
            <a:r>
              <a:rPr kumimoji="1" lang="en-US" altLang="zh-CN" dirty="0"/>
              <a:t> install webpack -D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为什么全局安装后，还需要局部安装呢？</a:t>
            </a:r>
          </a:p>
          <a:p>
            <a:pPr lvl="1"/>
            <a:r>
              <a:rPr kumimoji="1" lang="zh-CN" altLang="en-US" dirty="0"/>
              <a:t>在终端直接执行</a:t>
            </a:r>
            <a:r>
              <a:rPr kumimoji="1" lang="en-US" altLang="zh-CN" dirty="0"/>
              <a:t>webpack</a:t>
            </a:r>
            <a:r>
              <a:rPr kumimoji="1" lang="zh-CN" altLang="en-US" dirty="0"/>
              <a:t>命令，使用的全局安装的</a:t>
            </a:r>
            <a:r>
              <a:rPr kumimoji="1" lang="en-US" altLang="zh-CN" dirty="0"/>
              <a:t>webpack</a:t>
            </a:r>
          </a:p>
          <a:p>
            <a:pPr lvl="1"/>
            <a:r>
              <a:rPr kumimoji="1" lang="zh-CN" altLang="en-US" dirty="0"/>
              <a:t>当在</a:t>
            </a:r>
            <a:r>
              <a:rPr kumimoji="1" lang="en-US" altLang="zh-CN" dirty="0" err="1"/>
              <a:t>package.json</a:t>
            </a:r>
            <a:r>
              <a:rPr kumimoji="1" lang="zh-CN" altLang="en-US" dirty="0"/>
              <a:t>中定义了</a:t>
            </a:r>
            <a:r>
              <a:rPr kumimoji="1" lang="en-US" altLang="zh-CN" dirty="0"/>
              <a:t>scripts</a:t>
            </a:r>
            <a:r>
              <a:rPr kumimoji="1" lang="zh-CN" altLang="en-US" dirty="0"/>
              <a:t>时，其中包含了</a:t>
            </a:r>
            <a:r>
              <a:rPr kumimoji="1" lang="en-US" altLang="zh-CN" dirty="0"/>
              <a:t>webpack</a:t>
            </a:r>
            <a:r>
              <a:rPr kumimoji="1" lang="zh-CN" altLang="en-US" dirty="0"/>
              <a:t>命令，那么使用的是局部</a:t>
            </a:r>
            <a:r>
              <a:rPr kumimoji="1" lang="en-US" altLang="zh-CN" dirty="0"/>
              <a:t>webpack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FDC783B-A371-45EA-8E3D-78397A8CAC0B}"/>
              </a:ext>
            </a:extLst>
          </p:cNvPr>
          <p:cNvSpPr txBox="1">
            <a:spLocks/>
          </p:cNvSpPr>
          <p:nvPr/>
        </p:nvSpPr>
        <p:spPr>
          <a:xfrm>
            <a:off x="5978106" y="805706"/>
            <a:ext cx="5668977" cy="46146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77490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lang="zh-CN" altLang="en-US" dirty="0"/>
              <a:t>准备工作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128" y="805706"/>
            <a:ext cx="7916718" cy="5980988"/>
          </a:xfrm>
        </p:spPr>
        <p:txBody>
          <a:bodyPr/>
          <a:lstStyle/>
          <a:p>
            <a:r>
              <a:rPr lang="zh-CN" altLang="en-US" dirty="0"/>
              <a:t>我们创建如下文件和文件夹：</a:t>
            </a:r>
            <a:endParaRPr lang="en-US" altLang="zh-CN" b="1" dirty="0"/>
          </a:p>
          <a:p>
            <a:r>
              <a:rPr lang="zh-CN" altLang="en-US" b="1" dirty="0"/>
              <a:t>文件和文件夹解析：</a:t>
            </a:r>
          </a:p>
          <a:p>
            <a:pPr lvl="1"/>
            <a:r>
              <a:rPr lang="en-US" altLang="zh-CN" dirty="0" err="1"/>
              <a:t>dist</a:t>
            </a:r>
            <a:r>
              <a:rPr lang="zh-CN" altLang="en-US" dirty="0"/>
              <a:t>文件夹：用于存放之后打包的文件</a:t>
            </a:r>
          </a:p>
          <a:p>
            <a:pPr lvl="1"/>
            <a:r>
              <a:rPr lang="en-US" altLang="zh-CN" dirty="0" err="1"/>
              <a:t>src</a:t>
            </a:r>
            <a:r>
              <a:rPr lang="zh-CN" altLang="en-US" dirty="0"/>
              <a:t>文件夹：用于存放我们写的源文件</a:t>
            </a:r>
          </a:p>
          <a:p>
            <a:pPr lvl="2"/>
            <a:r>
              <a:rPr lang="en-US" altLang="zh-CN" dirty="0"/>
              <a:t>main.js</a:t>
            </a:r>
            <a:r>
              <a:rPr lang="zh-CN" altLang="en-US" dirty="0"/>
              <a:t>：项目的入口文件。具体内容查看下面详情。</a:t>
            </a:r>
          </a:p>
          <a:p>
            <a:pPr lvl="2"/>
            <a:r>
              <a:rPr lang="en-US" altLang="zh-CN" dirty="0"/>
              <a:t>mathUtils.js</a:t>
            </a:r>
            <a:r>
              <a:rPr lang="zh-CN" altLang="en-US" dirty="0"/>
              <a:t>：定义了一些数学工具函数，可以在其他地方引用，并且使用。具体内容查看下面的详情。</a:t>
            </a:r>
          </a:p>
          <a:p>
            <a:pPr lvl="1"/>
            <a:r>
              <a:rPr lang="en-US" altLang="zh-CN" dirty="0"/>
              <a:t>index.html</a:t>
            </a:r>
            <a:r>
              <a:rPr lang="zh-CN" altLang="en-US" dirty="0"/>
              <a:t>：浏览器打开展示的首页</a:t>
            </a:r>
            <a:r>
              <a:rPr lang="en-US" altLang="zh-CN" dirty="0"/>
              <a:t>html</a:t>
            </a:r>
          </a:p>
          <a:p>
            <a:pPr lvl="1"/>
            <a:r>
              <a:rPr lang="en-US" altLang="zh-CN" dirty="0" err="1"/>
              <a:t>package.json</a:t>
            </a:r>
            <a:r>
              <a:rPr lang="zh-CN" altLang="en-US" dirty="0"/>
              <a:t>：通过</a:t>
            </a:r>
            <a:r>
              <a:rPr lang="en-US" altLang="zh-CN" dirty="0" err="1"/>
              <a:t>npm</a:t>
            </a:r>
            <a:r>
              <a:rPr lang="en-US" altLang="zh-CN" dirty="0"/>
              <a:t> </a:t>
            </a:r>
            <a:r>
              <a:rPr lang="en-US" altLang="zh-CN" dirty="0" err="1"/>
              <a:t>init</a:t>
            </a:r>
            <a:r>
              <a:rPr lang="zh-CN" altLang="en-US" dirty="0"/>
              <a:t>生成的，</a:t>
            </a:r>
            <a:r>
              <a:rPr lang="en-US" altLang="zh-CN" dirty="0" err="1"/>
              <a:t>npm</a:t>
            </a:r>
            <a:r>
              <a:rPr lang="zh-CN" altLang="en-US" dirty="0"/>
              <a:t>包管理的文件（暂时没有用上，后面才会用上）</a:t>
            </a:r>
          </a:p>
          <a:p>
            <a:r>
              <a:rPr lang="nb-NO" altLang="zh-CN" dirty="0"/>
              <a:t>mathUtils.js</a:t>
            </a:r>
            <a:r>
              <a:rPr lang="zh-CN" altLang="nb-NO" dirty="0"/>
              <a:t>文件中的代码：</a:t>
            </a:r>
            <a:endParaRPr lang="en-US" altLang="zh-CN" b="1" dirty="0"/>
          </a:p>
          <a:p>
            <a:r>
              <a:rPr lang="en-US" altLang="zh-CN" dirty="0"/>
              <a:t>main.js</a:t>
            </a:r>
            <a:r>
              <a:rPr lang="zh-CN" altLang="en-US" dirty="0"/>
              <a:t>文件中的代码：</a:t>
            </a:r>
            <a:endParaRPr lang="en-US" altLang="zh-CN" b="1" dirty="0"/>
          </a:p>
          <a:p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FDC783B-A371-45EA-8E3D-78397A8CAC0B}"/>
              </a:ext>
            </a:extLst>
          </p:cNvPr>
          <p:cNvSpPr txBox="1">
            <a:spLocks/>
          </p:cNvSpPr>
          <p:nvPr/>
        </p:nvSpPr>
        <p:spPr>
          <a:xfrm>
            <a:off x="5978106" y="805706"/>
            <a:ext cx="5668977" cy="46146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E3DEE18-C532-4B32-9F3C-98B08D0A0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184" y="2659365"/>
            <a:ext cx="2881975" cy="22736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C7A2CF0-4F56-40B1-B68B-528561990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184" y="4932178"/>
            <a:ext cx="3421237" cy="117133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4D1C403-8562-4A9D-BED4-EEC732D0C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184" y="991245"/>
            <a:ext cx="3976816" cy="168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64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kumimoji="1" lang="en-US" altLang="zh-CN" dirty="0" err="1"/>
              <a:t>js</a:t>
            </a:r>
            <a:r>
              <a:rPr kumimoji="1" lang="zh-CN" altLang="en-US" dirty="0"/>
              <a:t>文件的打包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127" y="805706"/>
            <a:ext cx="11337955" cy="5980988"/>
          </a:xfrm>
        </p:spPr>
        <p:txBody>
          <a:bodyPr/>
          <a:lstStyle/>
          <a:p>
            <a:r>
              <a:rPr lang="zh-CN" altLang="en-US" sz="1600" dirty="0"/>
              <a:t>现在的</a:t>
            </a:r>
            <a:r>
              <a:rPr lang="en-US" altLang="zh-CN" sz="1600" dirty="0" err="1"/>
              <a:t>js</a:t>
            </a:r>
            <a:r>
              <a:rPr lang="zh-CN" altLang="en-US" sz="1600" dirty="0"/>
              <a:t>文件中使用了模块化的方式进行开发，他们可以直接使用吗？不可以。</a:t>
            </a:r>
          </a:p>
          <a:p>
            <a:pPr lvl="1"/>
            <a:r>
              <a:rPr lang="zh-CN" altLang="en-US" sz="1600" dirty="0"/>
              <a:t>因为如果直接在</a:t>
            </a:r>
            <a:r>
              <a:rPr lang="en-US" altLang="zh-CN" sz="1600" dirty="0"/>
              <a:t>index.html</a:t>
            </a:r>
            <a:r>
              <a:rPr lang="zh-CN" altLang="en-US" sz="1600" dirty="0"/>
              <a:t>引入这两个</a:t>
            </a:r>
            <a:r>
              <a:rPr lang="en-US" altLang="zh-CN" sz="1600" dirty="0" err="1"/>
              <a:t>js</a:t>
            </a:r>
            <a:r>
              <a:rPr lang="zh-CN" altLang="en-US" sz="1600" dirty="0"/>
              <a:t>文件，浏览器并不识别其中的模块化代码。</a:t>
            </a:r>
          </a:p>
          <a:p>
            <a:pPr lvl="1"/>
            <a:r>
              <a:rPr lang="zh-CN" altLang="en-US" sz="1600" dirty="0"/>
              <a:t>另外，在真实项目中当有许多这样的</a:t>
            </a:r>
            <a:r>
              <a:rPr lang="en-US" altLang="zh-CN" sz="1600" dirty="0" err="1"/>
              <a:t>js</a:t>
            </a:r>
            <a:r>
              <a:rPr lang="zh-CN" altLang="en-US" sz="1600" dirty="0"/>
              <a:t>文件时，我们一个个引用非常麻烦，并且后期非常不方便对它们进行管理。</a:t>
            </a:r>
          </a:p>
          <a:p>
            <a:r>
              <a:rPr lang="zh-CN" altLang="en-US" sz="1600" dirty="0"/>
              <a:t>我们应该怎么做呢？使用</a:t>
            </a:r>
            <a:r>
              <a:rPr lang="en-US" altLang="zh-CN" sz="1600" dirty="0"/>
              <a:t>webpack</a:t>
            </a:r>
            <a:r>
              <a:rPr lang="zh-CN" altLang="en-US" sz="1600" dirty="0"/>
              <a:t>工具，对多个</a:t>
            </a:r>
            <a:r>
              <a:rPr lang="en-US" altLang="zh-CN" sz="1600" dirty="0" err="1"/>
              <a:t>js</a:t>
            </a:r>
            <a:r>
              <a:rPr lang="zh-CN" altLang="en-US" sz="1600" dirty="0"/>
              <a:t>文件进行打包。</a:t>
            </a:r>
          </a:p>
          <a:p>
            <a:pPr lvl="1"/>
            <a:r>
              <a:rPr lang="zh-CN" altLang="en-US" sz="1600" dirty="0"/>
              <a:t>我们知道，</a:t>
            </a:r>
            <a:r>
              <a:rPr lang="en-US" altLang="zh-CN" sz="1600" dirty="0"/>
              <a:t>webpack</a:t>
            </a:r>
            <a:r>
              <a:rPr lang="zh-CN" altLang="en-US" sz="1600" dirty="0"/>
              <a:t>就是一个模块化的打包工具，所以它支持我们代码中写模块化，可以对模块化的代码进行处理。（如何处理的，待会儿在原理中，我会讲解）</a:t>
            </a:r>
          </a:p>
          <a:p>
            <a:pPr lvl="1"/>
            <a:r>
              <a:rPr lang="zh-CN" altLang="en-US" sz="1600" dirty="0"/>
              <a:t>另外，如果在处理完所有模块之间的关系后，将多个</a:t>
            </a:r>
            <a:r>
              <a:rPr lang="en-US" altLang="zh-CN" sz="1600" dirty="0" err="1"/>
              <a:t>js</a:t>
            </a:r>
            <a:r>
              <a:rPr lang="zh-CN" altLang="en-US" sz="1600" dirty="0"/>
              <a:t>打包到一个</a:t>
            </a:r>
            <a:r>
              <a:rPr lang="en-US" altLang="zh-CN" sz="1600" dirty="0" err="1"/>
              <a:t>js</a:t>
            </a:r>
            <a:r>
              <a:rPr lang="zh-CN" altLang="en-US" sz="1600" dirty="0"/>
              <a:t>文件中，引入时就变得非常方便了。</a:t>
            </a:r>
          </a:p>
          <a:p>
            <a:r>
              <a:rPr lang="en-US" altLang="zh-CN" sz="1600" dirty="0"/>
              <a:t>OK</a:t>
            </a:r>
            <a:r>
              <a:rPr lang="zh-CN" altLang="en-US" sz="1600" dirty="0"/>
              <a:t>，如何打包呢？使用</a:t>
            </a:r>
            <a:r>
              <a:rPr lang="en-US" altLang="zh-CN" sz="1600" dirty="0"/>
              <a:t>webpack</a:t>
            </a:r>
            <a:r>
              <a:rPr lang="zh-CN" altLang="en-US" sz="1600" dirty="0"/>
              <a:t>的指令即可</a:t>
            </a:r>
            <a:endParaRPr lang="en-US" altLang="zh-CN" sz="1600" dirty="0"/>
          </a:p>
          <a:p>
            <a:endParaRPr kumimoji="1" lang="en-US" altLang="zh-CN" sz="1600" dirty="0"/>
          </a:p>
          <a:p>
            <a:endParaRPr lang="en-US" altLang="zh-CN" sz="1600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FDC783B-A371-45EA-8E3D-78397A8CAC0B}"/>
              </a:ext>
            </a:extLst>
          </p:cNvPr>
          <p:cNvSpPr txBox="1">
            <a:spLocks/>
          </p:cNvSpPr>
          <p:nvPr/>
        </p:nvSpPr>
        <p:spPr>
          <a:xfrm>
            <a:off x="5978106" y="805706"/>
            <a:ext cx="5668977" cy="46146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3DA9A05-7914-4E06-A56A-DD5867BC3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17" y="3429000"/>
            <a:ext cx="3632200" cy="3937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BDF7DDE-A3CF-4A10-85A0-7F16B34EA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17" y="4177207"/>
            <a:ext cx="6664848" cy="154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20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30456"/>
            <a:ext cx="10952584" cy="466628"/>
          </a:xfrm>
        </p:spPr>
        <p:txBody>
          <a:bodyPr/>
          <a:lstStyle/>
          <a:p>
            <a:r>
              <a:rPr kumimoji="1" lang="zh-CN" altLang="en-US" dirty="0"/>
              <a:t>使用打包后的文件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127" y="805706"/>
            <a:ext cx="11337955" cy="5980988"/>
          </a:xfrm>
        </p:spPr>
        <p:txBody>
          <a:bodyPr/>
          <a:lstStyle/>
          <a:p>
            <a:r>
              <a:rPr lang="zh-CN" altLang="en-US" sz="1600" dirty="0"/>
              <a:t>打包后会在</a:t>
            </a:r>
            <a:r>
              <a:rPr lang="en-US" altLang="zh-CN" sz="1600" dirty="0" err="1"/>
              <a:t>dist</a:t>
            </a:r>
            <a:r>
              <a:rPr lang="zh-CN" altLang="en-US" sz="1600" dirty="0"/>
              <a:t>文件下，生成一个</a:t>
            </a:r>
            <a:r>
              <a:rPr lang="en-US" altLang="zh-CN" sz="1600" dirty="0"/>
              <a:t>bundle.js</a:t>
            </a:r>
            <a:r>
              <a:rPr lang="zh-CN" altLang="en-US" sz="1600" dirty="0"/>
              <a:t>文件</a:t>
            </a:r>
            <a:endParaRPr lang="en-US" altLang="zh-CN" sz="1600" dirty="0"/>
          </a:p>
          <a:p>
            <a:pPr lvl="1"/>
            <a:r>
              <a:rPr lang="zh-CN" altLang="en-US" sz="1600" dirty="0"/>
              <a:t>文件内容有些复杂，这里暂时先不看，后续再进行分析。</a:t>
            </a:r>
          </a:p>
          <a:p>
            <a:pPr lvl="1"/>
            <a:r>
              <a:rPr lang="en-US" altLang="zh-CN" sz="1600" dirty="0"/>
              <a:t>bundle.js</a:t>
            </a:r>
            <a:r>
              <a:rPr lang="zh-CN" altLang="en-US" sz="1600" dirty="0"/>
              <a:t>文件，是</a:t>
            </a:r>
            <a:r>
              <a:rPr lang="en-US" altLang="zh-CN" sz="1600" dirty="0"/>
              <a:t>webpack</a:t>
            </a:r>
            <a:r>
              <a:rPr lang="zh-CN" altLang="en-US" sz="1600" dirty="0"/>
              <a:t>处理了项目直接文件依赖后生成的一个</a:t>
            </a:r>
            <a:r>
              <a:rPr lang="en-US" altLang="zh-CN" sz="1600" dirty="0" err="1"/>
              <a:t>js</a:t>
            </a:r>
            <a:r>
              <a:rPr lang="zh-CN" altLang="en-US" sz="1600" dirty="0"/>
              <a:t>文件，我们只需要将这个</a:t>
            </a:r>
            <a:r>
              <a:rPr lang="en-US" altLang="zh-CN" sz="1600" dirty="0" err="1"/>
              <a:t>js</a:t>
            </a:r>
            <a:r>
              <a:rPr lang="zh-CN" altLang="en-US" sz="1600" dirty="0"/>
              <a:t>文件在</a:t>
            </a:r>
            <a:r>
              <a:rPr lang="en-US" altLang="zh-CN" sz="1600" dirty="0"/>
              <a:t>index.html</a:t>
            </a:r>
            <a:r>
              <a:rPr lang="zh-CN" altLang="en-US" sz="1600" dirty="0"/>
              <a:t>中引入即可</a:t>
            </a:r>
            <a:endParaRPr kumimoji="1" lang="zh-CN" altLang="en-US" sz="1600" dirty="0"/>
          </a:p>
          <a:p>
            <a:endParaRPr kumimoji="1"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FDC783B-A371-45EA-8E3D-78397A8CAC0B}"/>
              </a:ext>
            </a:extLst>
          </p:cNvPr>
          <p:cNvSpPr txBox="1">
            <a:spLocks/>
          </p:cNvSpPr>
          <p:nvPr/>
        </p:nvSpPr>
        <p:spPr>
          <a:xfrm>
            <a:off x="5978106" y="805706"/>
            <a:ext cx="5668977" cy="46146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B08077-1963-4DDA-BC32-C195628E6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40" y="2499063"/>
            <a:ext cx="7296966" cy="3129901"/>
          </a:xfrm>
          <a:prstGeom prst="rect">
            <a:avLst/>
          </a:prstGeom>
        </p:spPr>
      </p:pic>
      <p:pic>
        <p:nvPicPr>
          <p:cNvPr id="10" name="Picture 6" descr="https://upload-images.jianshu.io/upload_images/1102036-0badb16debc59289?imageMogr2/auto-orient/">
            <a:extLst>
              <a:ext uri="{FF2B5EF4-FFF2-40B4-BE49-F238E27FC236}">
                <a16:creationId xmlns:a16="http://schemas.microsoft.com/office/drawing/2014/main" id="{711ED17C-188B-4CE7-BB1A-940EC9B1A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213" y="3744912"/>
            <a:ext cx="341947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0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3962</Words>
  <Application>Microsoft Office PowerPoint</Application>
  <PresentationFormat>宽屏</PresentationFormat>
  <Paragraphs>336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8" baseType="lpstr">
      <vt:lpstr>等线</vt:lpstr>
      <vt:lpstr>微软雅黑</vt:lpstr>
      <vt:lpstr>Arial</vt:lpstr>
      <vt:lpstr>Office 主题​​</vt:lpstr>
      <vt:lpstr>webpack</vt:lpstr>
      <vt:lpstr>内容概述</vt:lpstr>
      <vt:lpstr>什么是Webpack？</vt:lpstr>
      <vt:lpstr>前端模块化</vt:lpstr>
      <vt:lpstr>和grunt/gulp的对比</vt:lpstr>
      <vt:lpstr>webpack安装</vt:lpstr>
      <vt:lpstr>准备工作</vt:lpstr>
      <vt:lpstr>js文件的打包</vt:lpstr>
      <vt:lpstr>使用打包后的文件</vt:lpstr>
      <vt:lpstr>入口和出口</vt:lpstr>
      <vt:lpstr>局部安装webpack</vt:lpstr>
      <vt:lpstr>package.json中定义启动</vt:lpstr>
      <vt:lpstr>什么是loader？</vt:lpstr>
      <vt:lpstr>css文件处理 - 准备工作</vt:lpstr>
      <vt:lpstr>css文件处理 – 打包报错信息</vt:lpstr>
      <vt:lpstr>css文件处理 – css-loader</vt:lpstr>
      <vt:lpstr>css文件处理 – style-loader</vt:lpstr>
      <vt:lpstr>less文件处理 – 准备工作</vt:lpstr>
      <vt:lpstr>less文件处理 – less-loader</vt:lpstr>
      <vt:lpstr>图片文件处理 – url-loader</vt:lpstr>
      <vt:lpstr>图片文件处理 – file-loader</vt:lpstr>
      <vt:lpstr>图片文件处理 – 修改文件名称</vt:lpstr>
      <vt:lpstr>ES6语法处理</vt:lpstr>
      <vt:lpstr>引入vue.js</vt:lpstr>
      <vt:lpstr>打包项目 – 错误信息</vt:lpstr>
      <vt:lpstr>el和template区别（一）</vt:lpstr>
      <vt:lpstr>el和template区别（二）</vt:lpstr>
      <vt:lpstr>Vue组件化开发引入</vt:lpstr>
      <vt:lpstr>.vue文件封装处理</vt:lpstr>
      <vt:lpstr>认识plugin</vt:lpstr>
      <vt:lpstr>添加版权的Plugin</vt:lpstr>
      <vt:lpstr>打包html的plugin</vt:lpstr>
      <vt:lpstr>js压缩的Plugin</vt:lpstr>
      <vt:lpstr>搭建本地服务器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燕明 赵</dc:creator>
  <cp:lastModifiedBy>赵 燕明</cp:lastModifiedBy>
  <cp:revision>371</cp:revision>
  <dcterms:created xsi:type="dcterms:W3CDTF">2019-05-31T06:03:38Z</dcterms:created>
  <dcterms:modified xsi:type="dcterms:W3CDTF">2019-06-04T17:21:49Z</dcterms:modified>
</cp:coreProperties>
</file>